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8" r:id="rId2"/>
    <p:sldId id="259" r:id="rId3"/>
    <p:sldId id="303" r:id="rId4"/>
    <p:sldId id="302" r:id="rId5"/>
    <p:sldId id="304" r:id="rId6"/>
    <p:sldId id="321" r:id="rId7"/>
    <p:sldId id="261" r:id="rId8"/>
    <p:sldId id="262" r:id="rId9"/>
    <p:sldId id="305" r:id="rId10"/>
    <p:sldId id="306" r:id="rId11"/>
    <p:sldId id="314" r:id="rId12"/>
    <p:sldId id="313" r:id="rId13"/>
    <p:sldId id="307" r:id="rId14"/>
    <p:sldId id="308" r:id="rId15"/>
    <p:sldId id="315" r:id="rId16"/>
    <p:sldId id="316" r:id="rId17"/>
    <p:sldId id="309" r:id="rId18"/>
    <p:sldId id="310" r:id="rId19"/>
    <p:sldId id="317" r:id="rId20"/>
    <p:sldId id="318" r:id="rId21"/>
    <p:sldId id="311" r:id="rId22"/>
    <p:sldId id="312" r:id="rId23"/>
    <p:sldId id="319" r:id="rId24"/>
    <p:sldId id="320" r:id="rId25"/>
    <p:sldId id="322" r:id="rId26"/>
    <p:sldId id="301"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entury Gothic" panose="020B050202020202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3" autoAdjust="0"/>
    <p:restoredTop sz="94347" autoAdjust="0"/>
  </p:normalViewPr>
  <p:slideViewPr>
    <p:cSldViewPr snapToGrid="0">
      <p:cViewPr varScale="1">
        <p:scale>
          <a:sx n="81" d="100"/>
          <a:sy n="81" d="100"/>
        </p:scale>
        <p:origin x="71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tr-TR"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3977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0814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7012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2830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7358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1092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3224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8480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1028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3405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1209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2331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8220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5</a:t>
            </a:fld>
            <a:endParaRPr lang="tr-T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4288348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tr-TR"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6</a:t>
            </a:fld>
            <a:endParaRPr lang="tr-T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2273000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1513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386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8800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şlık Slaydı" type="title">
  <p:cSld name="TITLE">
    <p:spTree>
      <p:nvGrpSpPr>
        <p:cNvPr id="1" name="Shape 42"/>
        <p:cNvGrpSpPr/>
        <p:nvPr/>
      </p:nvGrpSpPr>
      <p:grpSpPr>
        <a:xfrm>
          <a:off x="0" y="0"/>
          <a:ext cx="0" cy="0"/>
          <a:chOff x="0" y="0"/>
          <a:chExt cx="0" cy="0"/>
        </a:xfrm>
      </p:grpSpPr>
      <p:sp>
        <p:nvSpPr>
          <p:cNvPr id="43" name="Google Shape;43;p48"/>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5400"/>
              <a:buFont typeface="Century Gothic" panose="020B0502020202020204"/>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8"/>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a:endParaRPr/>
          </a:p>
        </p:txBody>
      </p:sp>
      <p:sp>
        <p:nvSpPr>
          <p:cNvPr id="45" name="Google Shape;45;p4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8"/>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8"/>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şlık ve Resim Yazısı">
  <p:cSld name="Başlık ve Resim Yazısı">
    <p:spTree>
      <p:nvGrpSpPr>
        <p:cNvPr id="1" name="Shape 108"/>
        <p:cNvGrpSpPr/>
        <p:nvPr/>
      </p:nvGrpSpPr>
      <p:grpSpPr>
        <a:xfrm>
          <a:off x="0" y="0"/>
          <a:ext cx="0" cy="0"/>
          <a:chOff x="0" y="0"/>
          <a:chExt cx="0" cy="0"/>
        </a:xfrm>
      </p:grpSpPr>
      <p:sp>
        <p:nvSpPr>
          <p:cNvPr id="109" name="Google Shape;109;p57"/>
          <p:cNvSpPr txBox="1">
            <a:spLocks noGrp="1"/>
          </p:cNvSpPr>
          <p:nvPr>
            <p:ph type="title"/>
          </p:nvPr>
        </p:nvSpPr>
        <p:spPr>
          <a:xfrm>
            <a:off x="2589212" y="609600"/>
            <a:ext cx="8915399" cy="311704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57"/>
          <p:cNvSpPr txBox="1">
            <a:spLocks noGrp="1"/>
          </p:cNvSpPr>
          <p:nvPr>
            <p:ph type="body" idx="1"/>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1" name="Google Shape;111;p5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5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57"/>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7"/>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Resim Yazılı Alıntı">
  <p:cSld name="Resim Yazılı Alıntı">
    <p:spTree>
      <p:nvGrpSpPr>
        <p:cNvPr id="1" name="Shape 115"/>
        <p:cNvGrpSpPr/>
        <p:nvPr/>
      </p:nvGrpSpPr>
      <p:grpSpPr>
        <a:xfrm>
          <a:off x="0" y="0"/>
          <a:ext cx="0" cy="0"/>
          <a:chOff x="0" y="0"/>
          <a:chExt cx="0" cy="0"/>
        </a:xfrm>
      </p:grpSpPr>
      <p:sp>
        <p:nvSpPr>
          <p:cNvPr id="116" name="Google Shape;116;p58"/>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58"/>
          <p:cNvSpPr txBox="1">
            <a:spLocks noGrp="1"/>
          </p:cNvSpPr>
          <p:nvPr>
            <p:ph type="body" idx="1"/>
          </p:nvPr>
        </p:nvSpPr>
        <p:spPr>
          <a:xfrm>
            <a:off x="3275012" y="3505200"/>
            <a:ext cx="753655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600"/>
              <a:buFont typeface="Century Gothic" panose="020B0502020202020204"/>
              <a:buNone/>
              <a:defRPr sz="1600">
                <a:solidFill>
                  <a:srgbClr val="7F7F7F"/>
                </a:solidFill>
              </a:defRPr>
            </a:lvl1pPr>
            <a:lvl2pPr marL="914400" lvl="1" indent="-228600" algn="l">
              <a:spcBef>
                <a:spcPts val="1000"/>
              </a:spcBef>
              <a:spcAft>
                <a:spcPts val="0"/>
              </a:spcAft>
              <a:buSzPts val="1600"/>
              <a:buFont typeface="Century Gothic" panose="020B0502020202020204"/>
              <a:buNone/>
              <a:defRPr/>
            </a:lvl2pPr>
            <a:lvl3pPr marL="1371600" lvl="2" indent="-228600" algn="l">
              <a:spcBef>
                <a:spcPts val="1000"/>
              </a:spcBef>
              <a:spcAft>
                <a:spcPts val="0"/>
              </a:spcAft>
              <a:buSzPts val="1400"/>
              <a:buFont typeface="Century Gothic" panose="020B0502020202020204"/>
              <a:buNone/>
              <a:defRPr/>
            </a:lvl3pPr>
            <a:lvl4pPr marL="1828800" lvl="3" indent="-228600" algn="l">
              <a:spcBef>
                <a:spcPts val="1000"/>
              </a:spcBef>
              <a:spcAft>
                <a:spcPts val="0"/>
              </a:spcAft>
              <a:buSzPts val="1200"/>
              <a:buFont typeface="Century Gothic" panose="020B0502020202020204"/>
              <a:buNone/>
              <a:defRPr/>
            </a:lvl4pPr>
            <a:lvl5pPr marL="2286000" lvl="4" indent="-228600" algn="l">
              <a:spcBef>
                <a:spcPts val="1000"/>
              </a:spcBef>
              <a:spcAft>
                <a:spcPts val="0"/>
              </a:spcAft>
              <a:buSzPts val="1200"/>
              <a:buFont typeface="Century Gothic" panose="020B0502020202020204"/>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18" name="Google Shape;118;p58"/>
          <p:cNvSpPr txBox="1">
            <a:spLocks noGrp="1"/>
          </p:cNvSpPr>
          <p:nvPr>
            <p:ph type="body" idx="2"/>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9" name="Google Shape;119;p5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5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58"/>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8"/>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
        <p:nvSpPr>
          <p:cNvPr id="123" name="Google Shape;123;p58"/>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a:solidFill>
                  <a:schemeClr val="accent1"/>
                </a:solidFill>
                <a:latin typeface="Arial" panose="020B0604020202020204"/>
                <a:ea typeface="Arial" panose="020B0604020202020204"/>
                <a:cs typeface="Arial" panose="020B0604020202020204"/>
                <a:sym typeface="Arial" panose="020B0604020202020204"/>
              </a:rPr>
              <a:t>“</a:t>
            </a:r>
          </a:p>
        </p:txBody>
      </p:sp>
      <p:sp>
        <p:nvSpPr>
          <p:cNvPr id="124" name="Google Shape;124;p58"/>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a:solidFill>
                  <a:schemeClr val="accent1"/>
                </a:solidFill>
                <a:latin typeface="Arial" panose="020B0604020202020204"/>
                <a:ea typeface="Arial" panose="020B0604020202020204"/>
                <a:cs typeface="Arial" panose="020B0604020202020204"/>
                <a:sym typeface="Arial" panose="020B0604020202020204"/>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sim Kartı">
  <p:cSld name="İsim Kartı">
    <p:spTree>
      <p:nvGrpSpPr>
        <p:cNvPr id="1" name="Shape 125"/>
        <p:cNvGrpSpPr/>
        <p:nvPr/>
      </p:nvGrpSpPr>
      <p:grpSpPr>
        <a:xfrm>
          <a:off x="0" y="0"/>
          <a:ext cx="0" cy="0"/>
          <a:chOff x="0" y="0"/>
          <a:chExt cx="0" cy="0"/>
        </a:xfrm>
      </p:grpSpPr>
      <p:sp>
        <p:nvSpPr>
          <p:cNvPr id="126" name="Google Shape;126;p59"/>
          <p:cNvSpPr txBox="1">
            <a:spLocks noGrp="1"/>
          </p:cNvSpPr>
          <p:nvPr>
            <p:ph type="title"/>
          </p:nvPr>
        </p:nvSpPr>
        <p:spPr>
          <a:xfrm>
            <a:off x="2589213" y="2438400"/>
            <a:ext cx="8915400" cy="272484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800"/>
              <a:buFont typeface="Century Gothic" panose="020B0502020202020204"/>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59"/>
          <p:cNvSpPr txBox="1">
            <a:spLocks noGrp="1"/>
          </p:cNvSpPr>
          <p:nvPr>
            <p:ph type="body" idx="1"/>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28" name="Google Shape;128;p5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5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59"/>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9"/>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lıntı İsim Kartı">
  <p:cSld name="Alıntı İsim Kartı">
    <p:spTree>
      <p:nvGrpSpPr>
        <p:cNvPr id="1" name="Shape 132"/>
        <p:cNvGrpSpPr/>
        <p:nvPr/>
      </p:nvGrpSpPr>
      <p:grpSpPr>
        <a:xfrm>
          <a:off x="0" y="0"/>
          <a:ext cx="0" cy="0"/>
          <a:chOff x="0" y="0"/>
          <a:chExt cx="0" cy="0"/>
        </a:xfrm>
      </p:grpSpPr>
      <p:sp>
        <p:nvSpPr>
          <p:cNvPr id="133" name="Google Shape;133;p60"/>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60"/>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panose="020B0502020202020204"/>
              <a:buNone/>
              <a:defRPr sz="2400">
                <a:solidFill>
                  <a:schemeClr val="accent1"/>
                </a:solidFill>
              </a:defRPr>
            </a:lvl1pPr>
            <a:lvl2pPr marL="914400" lvl="1" indent="-228600" algn="l">
              <a:spcBef>
                <a:spcPts val="1000"/>
              </a:spcBef>
              <a:spcAft>
                <a:spcPts val="0"/>
              </a:spcAft>
              <a:buSzPts val="1600"/>
              <a:buFont typeface="Century Gothic" panose="020B0502020202020204"/>
              <a:buNone/>
              <a:defRPr/>
            </a:lvl2pPr>
            <a:lvl3pPr marL="1371600" lvl="2" indent="-228600" algn="l">
              <a:spcBef>
                <a:spcPts val="1000"/>
              </a:spcBef>
              <a:spcAft>
                <a:spcPts val="0"/>
              </a:spcAft>
              <a:buSzPts val="1400"/>
              <a:buFont typeface="Century Gothic" panose="020B0502020202020204"/>
              <a:buNone/>
              <a:defRPr/>
            </a:lvl3pPr>
            <a:lvl4pPr marL="1828800" lvl="3" indent="-228600" algn="l">
              <a:spcBef>
                <a:spcPts val="1000"/>
              </a:spcBef>
              <a:spcAft>
                <a:spcPts val="0"/>
              </a:spcAft>
              <a:buSzPts val="1200"/>
              <a:buFont typeface="Century Gothic" panose="020B0502020202020204"/>
              <a:buNone/>
              <a:defRPr/>
            </a:lvl4pPr>
            <a:lvl5pPr marL="2286000" lvl="4" indent="-228600" algn="l">
              <a:spcBef>
                <a:spcPts val="1000"/>
              </a:spcBef>
              <a:spcAft>
                <a:spcPts val="0"/>
              </a:spcAft>
              <a:buSzPts val="1200"/>
              <a:buFont typeface="Century Gothic" panose="020B0502020202020204"/>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5" name="Google Shape;135;p60"/>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6" name="Google Shape;136;p6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6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60"/>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0"/>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
        <p:nvSpPr>
          <p:cNvPr id="140" name="Google Shape;140;p60"/>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a:solidFill>
                  <a:schemeClr val="accent1"/>
                </a:solidFill>
                <a:latin typeface="Arial" panose="020B0604020202020204"/>
                <a:ea typeface="Arial" panose="020B0604020202020204"/>
                <a:cs typeface="Arial" panose="020B0604020202020204"/>
                <a:sym typeface="Arial" panose="020B0604020202020204"/>
              </a:rPr>
              <a:t>“</a:t>
            </a:r>
          </a:p>
        </p:txBody>
      </p:sp>
      <p:sp>
        <p:nvSpPr>
          <p:cNvPr id="141" name="Google Shape;141;p60"/>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a:solidFill>
                  <a:schemeClr val="accent1"/>
                </a:solidFill>
                <a:latin typeface="Arial" panose="020B0604020202020204"/>
                <a:ea typeface="Arial" panose="020B0604020202020204"/>
                <a:cs typeface="Arial" panose="020B0604020202020204"/>
                <a:sym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oğru veya Yanlış">
  <p:cSld name="Doğru veya Yanlış">
    <p:spTree>
      <p:nvGrpSpPr>
        <p:cNvPr id="1" name="Shape 142"/>
        <p:cNvGrpSpPr/>
        <p:nvPr/>
      </p:nvGrpSpPr>
      <p:grpSpPr>
        <a:xfrm>
          <a:off x="0" y="0"/>
          <a:ext cx="0" cy="0"/>
          <a:chOff x="0" y="0"/>
          <a:chExt cx="0" cy="0"/>
        </a:xfrm>
      </p:grpSpPr>
      <p:sp>
        <p:nvSpPr>
          <p:cNvPr id="143" name="Google Shape;143;p61"/>
          <p:cNvSpPr txBox="1">
            <a:spLocks noGrp="1"/>
          </p:cNvSpPr>
          <p:nvPr>
            <p:ph type="title"/>
          </p:nvPr>
        </p:nvSpPr>
        <p:spPr>
          <a:xfrm>
            <a:off x="2589212" y="627407"/>
            <a:ext cx="8915399" cy="28800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61"/>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panose="020B0502020202020204"/>
              <a:buNone/>
              <a:defRPr sz="2400">
                <a:solidFill>
                  <a:schemeClr val="accent1"/>
                </a:solidFill>
              </a:defRPr>
            </a:lvl1pPr>
            <a:lvl2pPr marL="914400" lvl="1" indent="-228600" algn="l">
              <a:spcBef>
                <a:spcPts val="1000"/>
              </a:spcBef>
              <a:spcAft>
                <a:spcPts val="0"/>
              </a:spcAft>
              <a:buSzPts val="1600"/>
              <a:buFont typeface="Century Gothic" panose="020B0502020202020204"/>
              <a:buNone/>
              <a:defRPr/>
            </a:lvl2pPr>
            <a:lvl3pPr marL="1371600" lvl="2" indent="-228600" algn="l">
              <a:spcBef>
                <a:spcPts val="1000"/>
              </a:spcBef>
              <a:spcAft>
                <a:spcPts val="0"/>
              </a:spcAft>
              <a:buSzPts val="1400"/>
              <a:buFont typeface="Century Gothic" panose="020B0502020202020204"/>
              <a:buNone/>
              <a:defRPr/>
            </a:lvl3pPr>
            <a:lvl4pPr marL="1828800" lvl="3" indent="-228600" algn="l">
              <a:spcBef>
                <a:spcPts val="1000"/>
              </a:spcBef>
              <a:spcAft>
                <a:spcPts val="0"/>
              </a:spcAft>
              <a:buSzPts val="1200"/>
              <a:buFont typeface="Century Gothic" panose="020B0502020202020204"/>
              <a:buNone/>
              <a:defRPr/>
            </a:lvl4pPr>
            <a:lvl5pPr marL="2286000" lvl="4" indent="-228600" algn="l">
              <a:spcBef>
                <a:spcPts val="1000"/>
              </a:spcBef>
              <a:spcAft>
                <a:spcPts val="0"/>
              </a:spcAft>
              <a:buSzPts val="1200"/>
              <a:buFont typeface="Century Gothic" panose="020B0502020202020204"/>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5" name="Google Shape;145;p61"/>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6" name="Google Shape;146;p6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6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61"/>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1"/>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şlık ve Dikey Metin" type="vertTx">
  <p:cSld name="VERTICAL_TEXT">
    <p:spTree>
      <p:nvGrpSpPr>
        <p:cNvPr id="1" name="Shape 150"/>
        <p:cNvGrpSpPr/>
        <p:nvPr/>
      </p:nvGrpSpPr>
      <p:grpSpPr>
        <a:xfrm>
          <a:off x="0" y="0"/>
          <a:ext cx="0" cy="0"/>
          <a:chOff x="0" y="0"/>
          <a:chExt cx="0" cy="0"/>
        </a:xfrm>
      </p:grpSpPr>
      <p:sp>
        <p:nvSpPr>
          <p:cNvPr id="151" name="Google Shape;151;p62"/>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62"/>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53" name="Google Shape;153;p6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6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6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key Başlık ve Metin" type="vertTitleAndTx">
  <p:cSld name="VERTICAL_TITLE_AND_VERTICAL_TEXT">
    <p:spTree>
      <p:nvGrpSpPr>
        <p:cNvPr id="1" name="Shape 157"/>
        <p:cNvGrpSpPr/>
        <p:nvPr/>
      </p:nvGrpSpPr>
      <p:grpSpPr>
        <a:xfrm>
          <a:off x="0" y="0"/>
          <a:ext cx="0" cy="0"/>
          <a:chOff x="0" y="0"/>
          <a:chExt cx="0" cy="0"/>
        </a:xfrm>
      </p:grpSpPr>
      <p:sp>
        <p:nvSpPr>
          <p:cNvPr id="158" name="Google Shape;158;p63"/>
          <p:cNvSpPr txBox="1">
            <a:spLocks noGrp="1"/>
          </p:cNvSpPr>
          <p:nvPr>
            <p:ph type="title"/>
          </p:nvPr>
        </p:nvSpPr>
        <p:spPr>
          <a:xfrm rot="5400000">
            <a:off x="7756704" y="2165513"/>
            <a:ext cx="5283817" cy="2207601"/>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63"/>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60" name="Google Shape;160;p6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6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6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şlık ve İçerik" type="obj">
  <p:cSld name="OBJECT">
    <p:spTree>
      <p:nvGrpSpPr>
        <p:cNvPr id="1" name="Shape 49"/>
        <p:cNvGrpSpPr/>
        <p:nvPr/>
      </p:nvGrpSpPr>
      <p:grpSpPr>
        <a:xfrm>
          <a:off x="0" y="0"/>
          <a:ext cx="0" cy="0"/>
          <a:chOff x="0" y="0"/>
          <a:chExt cx="0" cy="0"/>
        </a:xfrm>
      </p:grpSpPr>
      <p:sp>
        <p:nvSpPr>
          <p:cNvPr id="50" name="Google Shape;50;p49"/>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9"/>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52" name="Google Shape;52;p4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9"/>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ölüm Üst Bilgisi" type="secHead">
  <p:cSld name="SECTION_HEADER">
    <p:spTree>
      <p:nvGrpSpPr>
        <p:cNvPr id="1" name="Shape 56"/>
        <p:cNvGrpSpPr/>
        <p:nvPr/>
      </p:nvGrpSpPr>
      <p:grpSpPr>
        <a:xfrm>
          <a:off x="0" y="0"/>
          <a:ext cx="0" cy="0"/>
          <a:chOff x="0" y="0"/>
          <a:chExt cx="0" cy="0"/>
        </a:xfrm>
      </p:grpSpPr>
      <p:sp>
        <p:nvSpPr>
          <p:cNvPr id="57" name="Google Shape;57;p50"/>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000"/>
              <a:buFont typeface="Century Gothic" panose="020B0502020202020204"/>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0"/>
          <p:cNvSpPr txBox="1">
            <a:spLocks noGrp="1"/>
          </p:cNvSpPr>
          <p:nvPr>
            <p:ph type="body" idx="1"/>
          </p:nvPr>
        </p:nvSpPr>
        <p:spPr>
          <a:xfrm>
            <a:off x="2589212" y="3530129"/>
            <a:ext cx="891539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2000"/>
              <a:buNone/>
              <a:defRPr sz="20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59" name="Google Shape;59;p5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50"/>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0"/>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ki İçerik" type="twoObj">
  <p:cSld name="TWO_OBJECTS">
    <p:spTree>
      <p:nvGrpSpPr>
        <p:cNvPr id="1" name="Shape 63"/>
        <p:cNvGrpSpPr/>
        <p:nvPr/>
      </p:nvGrpSpPr>
      <p:grpSpPr>
        <a:xfrm>
          <a:off x="0" y="0"/>
          <a:ext cx="0" cy="0"/>
          <a:chOff x="0" y="0"/>
          <a:chExt cx="0" cy="0"/>
        </a:xfrm>
      </p:grpSpPr>
      <p:sp>
        <p:nvSpPr>
          <p:cNvPr id="64" name="Google Shape;64;p51"/>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51"/>
          <p:cNvSpPr txBox="1">
            <a:spLocks noGrp="1"/>
          </p:cNvSpPr>
          <p:nvPr>
            <p:ph type="body" idx="1"/>
          </p:nvPr>
        </p:nvSpPr>
        <p:spPr>
          <a:xfrm>
            <a:off x="2589212" y="2133600"/>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6" name="Google Shape;66;p51"/>
          <p:cNvSpPr txBox="1">
            <a:spLocks noGrp="1"/>
          </p:cNvSpPr>
          <p:nvPr>
            <p:ph type="body" idx="2"/>
          </p:nvPr>
        </p:nvSpPr>
        <p:spPr>
          <a:xfrm>
            <a:off x="7190747" y="2126222"/>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7" name="Google Shape;67;p5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5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51"/>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Karşılaştırma" type="twoTxTwoObj">
  <p:cSld name="TWO_OBJECTS_WITH_TEXT">
    <p:spTree>
      <p:nvGrpSpPr>
        <p:cNvPr id="1" name="Shape 71"/>
        <p:cNvGrpSpPr/>
        <p:nvPr/>
      </p:nvGrpSpPr>
      <p:grpSpPr>
        <a:xfrm>
          <a:off x="0" y="0"/>
          <a:ext cx="0" cy="0"/>
          <a:chOff x="0" y="0"/>
          <a:chExt cx="0" cy="0"/>
        </a:xfrm>
      </p:grpSpPr>
      <p:sp>
        <p:nvSpPr>
          <p:cNvPr id="72" name="Google Shape;72;p52"/>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2"/>
          <p:cNvSpPr txBox="1">
            <a:spLocks noGrp="1"/>
          </p:cNvSpPr>
          <p:nvPr>
            <p:ph type="body" idx="1"/>
          </p:nvPr>
        </p:nvSpPr>
        <p:spPr>
          <a:xfrm>
            <a:off x="2939373" y="1972703"/>
            <a:ext cx="3992732"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4" name="Google Shape;74;p52"/>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5" name="Google Shape;75;p52"/>
          <p:cNvSpPr txBox="1">
            <a:spLocks noGrp="1"/>
          </p:cNvSpPr>
          <p:nvPr>
            <p:ph type="body" idx="3"/>
          </p:nvPr>
        </p:nvSpPr>
        <p:spPr>
          <a:xfrm>
            <a:off x="7506629" y="1969475"/>
            <a:ext cx="399900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6" name="Google Shape;76;p52"/>
          <p:cNvSpPr txBox="1">
            <a:spLocks noGrp="1"/>
          </p:cNvSpPr>
          <p:nvPr>
            <p:ph type="body" idx="4"/>
          </p:nvPr>
        </p:nvSpPr>
        <p:spPr>
          <a:xfrm>
            <a:off x="7166957" y="2545738"/>
            <a:ext cx="4338674"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7" name="Google Shape;77;p5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Yalnızca Başlık" type="titleOnly">
  <p:cSld name="TITLE_ONLY">
    <p:spTree>
      <p:nvGrpSpPr>
        <p:cNvPr id="1" name="Shape 81"/>
        <p:cNvGrpSpPr/>
        <p:nvPr/>
      </p:nvGrpSpPr>
      <p:grpSpPr>
        <a:xfrm>
          <a:off x="0" y="0"/>
          <a:ext cx="0" cy="0"/>
          <a:chOff x="0" y="0"/>
          <a:chExt cx="0" cy="0"/>
        </a:xfrm>
      </p:grpSpPr>
      <p:sp>
        <p:nvSpPr>
          <p:cNvPr id="82" name="Google Shape;82;p53"/>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5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oş" type="blank">
  <p:cSld name="BLANK">
    <p:spTree>
      <p:nvGrpSpPr>
        <p:cNvPr id="1" name="Shape 87"/>
        <p:cNvGrpSpPr/>
        <p:nvPr/>
      </p:nvGrpSpPr>
      <p:grpSpPr>
        <a:xfrm>
          <a:off x="0" y="0"/>
          <a:ext cx="0" cy="0"/>
          <a:chOff x="0" y="0"/>
          <a:chExt cx="0" cy="0"/>
        </a:xfrm>
      </p:grpSpPr>
      <p:sp>
        <p:nvSpPr>
          <p:cNvPr id="88" name="Google Shape;88;p5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5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54"/>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şlıklı İçerik" type="objTx">
  <p:cSld name="OBJECT_WITH_CAPTION_TEXT">
    <p:spTree>
      <p:nvGrpSpPr>
        <p:cNvPr id="1" name="Shape 92"/>
        <p:cNvGrpSpPr/>
        <p:nvPr/>
      </p:nvGrpSpPr>
      <p:grpSpPr>
        <a:xfrm>
          <a:off x="0" y="0"/>
          <a:ext cx="0" cy="0"/>
          <a:chOff x="0" y="0"/>
          <a:chExt cx="0" cy="0"/>
        </a:xfrm>
      </p:grpSpPr>
      <p:sp>
        <p:nvSpPr>
          <p:cNvPr id="93" name="Google Shape;93;p55"/>
          <p:cNvSpPr txBox="1">
            <a:spLocks noGrp="1"/>
          </p:cNvSpPr>
          <p:nvPr>
            <p:ph type="title"/>
          </p:nvPr>
        </p:nvSpPr>
        <p:spPr>
          <a:xfrm>
            <a:off x="2589212" y="446088"/>
            <a:ext cx="3505199" cy="97631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000"/>
              <a:buFont typeface="Century Gothic" panose="020B0502020202020204"/>
              <a:buNone/>
              <a:defRPr sz="20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55"/>
          <p:cNvSpPr txBox="1">
            <a:spLocks noGrp="1"/>
          </p:cNvSpPr>
          <p:nvPr>
            <p:ph type="body" idx="1"/>
          </p:nvPr>
        </p:nvSpPr>
        <p:spPr>
          <a:xfrm>
            <a:off x="6323012" y="446088"/>
            <a:ext cx="5181600" cy="5414963"/>
          </a:xfrm>
          <a:prstGeom prst="rect">
            <a:avLst/>
          </a:prstGeom>
          <a:noFill/>
          <a:ln>
            <a:noFill/>
          </a:ln>
        </p:spPr>
        <p:txBody>
          <a:bodyPr spcFirstLastPara="1" wrap="square" lIns="91425" tIns="45700" rIns="91425" bIns="45700" anchor="ctr"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95" name="Google Shape;95;p55"/>
          <p:cNvSpPr txBox="1">
            <a:spLocks noGrp="1"/>
          </p:cNvSpPr>
          <p:nvPr>
            <p:ph type="body" idx="2"/>
          </p:nvPr>
        </p:nvSpPr>
        <p:spPr>
          <a:xfrm>
            <a:off x="2589212" y="1598613"/>
            <a:ext cx="3505199" cy="426243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96" name="Google Shape;96;p5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5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55"/>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şlıklı Resim" type="picTx">
  <p:cSld name="PICTURE_WITH_CAPTION_TEXT">
    <p:spTree>
      <p:nvGrpSpPr>
        <p:cNvPr id="1" name="Shape 100"/>
        <p:cNvGrpSpPr/>
        <p:nvPr/>
      </p:nvGrpSpPr>
      <p:grpSpPr>
        <a:xfrm>
          <a:off x="0" y="0"/>
          <a:ext cx="0" cy="0"/>
          <a:chOff x="0" y="0"/>
          <a:chExt cx="0" cy="0"/>
        </a:xfrm>
      </p:grpSpPr>
      <p:sp>
        <p:nvSpPr>
          <p:cNvPr id="101" name="Google Shape;101;p56"/>
          <p:cNvSpPr txBox="1">
            <a:spLocks noGrp="1"/>
          </p:cNvSpPr>
          <p:nvPr>
            <p:ph type="title"/>
          </p:nvPr>
        </p:nvSpPr>
        <p:spPr>
          <a:xfrm>
            <a:off x="2589213" y="4800600"/>
            <a:ext cx="8915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400"/>
              <a:buFont typeface="Century Gothic" panose="020B0502020202020204"/>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56"/>
          <p:cNvSpPr>
            <a:spLocks noGrp="1"/>
          </p:cNvSpPr>
          <p:nvPr>
            <p:ph type="pic" idx="2"/>
          </p:nvPr>
        </p:nvSpPr>
        <p:spPr>
          <a:xfrm>
            <a:off x="2589212" y="634965"/>
            <a:ext cx="8915400" cy="3854970"/>
          </a:xfrm>
          <a:prstGeom prst="rect">
            <a:avLst/>
          </a:prstGeom>
          <a:noFill/>
          <a:ln>
            <a:noFill/>
          </a:ln>
        </p:spPr>
      </p:sp>
      <p:sp>
        <p:nvSpPr>
          <p:cNvPr id="103" name="Google Shape;103;p56"/>
          <p:cNvSpPr txBox="1">
            <a:spLocks noGrp="1"/>
          </p:cNvSpPr>
          <p:nvPr>
            <p:ph type="body" idx="1"/>
          </p:nvPr>
        </p:nvSpPr>
        <p:spPr>
          <a:xfrm>
            <a:off x="2589213" y="5367338"/>
            <a:ext cx="8915400"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200"/>
              <a:buNone/>
              <a:defRPr sz="12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104" name="Google Shape;104;p5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5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56"/>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6"/>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C4DCE3"/>
            </a:gs>
          </a:gsLst>
          <a:lin ang="5400000" scaled="0"/>
        </a:gradFill>
        <a:effectLst/>
      </p:bgPr>
    </p:bg>
    <p:spTree>
      <p:nvGrpSpPr>
        <p:cNvPr id="1" name="Shape 9"/>
        <p:cNvGrpSpPr/>
        <p:nvPr/>
      </p:nvGrpSpPr>
      <p:grpSpPr>
        <a:xfrm>
          <a:off x="0" y="0"/>
          <a:ext cx="0" cy="0"/>
          <a:chOff x="0" y="0"/>
          <a:chExt cx="0" cy="0"/>
        </a:xfrm>
      </p:grpSpPr>
      <p:grpSp>
        <p:nvGrpSpPr>
          <p:cNvPr id="10" name="Google Shape;10;p47"/>
          <p:cNvGrpSpPr/>
          <p:nvPr/>
        </p:nvGrpSpPr>
        <p:grpSpPr>
          <a:xfrm>
            <a:off x="1" y="228600"/>
            <a:ext cx="2851516" cy="6638628"/>
            <a:chOff x="2487613" y="285750"/>
            <a:chExt cx="2428875" cy="5654676"/>
          </a:xfrm>
        </p:grpSpPr>
        <p:sp>
          <p:nvSpPr>
            <p:cNvPr id="11" name="Google Shape;11;p47"/>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47"/>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47"/>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47"/>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47"/>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47"/>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47"/>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7"/>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7"/>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7"/>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7"/>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7"/>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47"/>
          <p:cNvGrpSpPr/>
          <p:nvPr/>
        </p:nvGrpSpPr>
        <p:grpSpPr>
          <a:xfrm>
            <a:off x="27221" y="157"/>
            <a:ext cx="2356674" cy="6853096"/>
            <a:chOff x="6627813" y="195610"/>
            <a:chExt cx="1952625" cy="5678141"/>
          </a:xfrm>
        </p:grpSpPr>
        <p:sp>
          <p:nvSpPr>
            <p:cNvPr id="24" name="Google Shape;24;p47"/>
            <p:cNvSpPr/>
            <p:nvPr/>
          </p:nvSpPr>
          <p:spPr>
            <a:xfrm>
              <a:off x="6627813" y="195610"/>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7"/>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7"/>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7"/>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7"/>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7"/>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7"/>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7"/>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7"/>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7"/>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7"/>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7"/>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47"/>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7"/>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168DBA"/>
              </a:buClr>
              <a:buSzPts val="3600"/>
              <a:buFont typeface="Century Gothic" panose="020B0502020202020204"/>
              <a:buNone/>
              <a:defRPr sz="3600" b="0" i="0" u="none" strike="noStrike" cap="none">
                <a:solidFill>
                  <a:srgbClr val="168DBA"/>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8" name="Google Shape;38;p47"/>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39" name="Google Shape;39;p4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40" name="Google Shape;40;p4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41" name="Google Shape;41;p4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tr-TR"/>
              <a:t>‹#›</a:t>
            </a:fld>
            <a:endParaRPr lang="tr-T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hyperlink" Target="http://www.youtube.com/bmdersleri"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hyperlink" Target="https://www.kumsalajans.com/blog/web-ve-mobil-yazilim/flutter-nedir" TargetMode="External"/><Relationship Id="rId2" Type="http://schemas.openxmlformats.org/officeDocument/2006/relationships/hyperlink" Target="https://www.mediaclick.com.tr/tr/blog/firebase-nedir"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www.hostinger.web.tr/rehberler/json-nedir" TargetMode="External"/><Relationship Id="rId4" Type="http://schemas.openxmlformats.org/officeDocument/2006/relationships/hyperlink" Target="https://www.webtekno.com/json-dosyasi-nasil-acilir-h120685.html#:~:text=JSON%20dosyas%C4%B1%20genel%20olarak%20metin,taray%C4%B1c%C4%B1lar%C4%B1%20%C3%BCzerinden%20JSON%20dosyas%C4%B1n%C4%B1%20a%C3%A7abilirsiniz."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hyperlink" Target="http://www.youtube.com/bmdersleri"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
          <p:cNvSpPr/>
          <p:nvPr/>
        </p:nvSpPr>
        <p:spPr>
          <a:xfrm>
            <a:off x="5520082" y="4409575"/>
            <a:ext cx="5972961" cy="2239861"/>
          </a:xfrm>
          <a:prstGeom prst="roundRect">
            <a:avLst>
              <a:gd name="adj" fmla="val 16667"/>
            </a:avLst>
          </a:prstGeom>
          <a:gradFill>
            <a:gsLst>
              <a:gs pos="0">
                <a:srgbClr val="54BCE8"/>
              </a:gs>
              <a:gs pos="100000">
                <a:srgbClr val="21ACE1"/>
              </a:gs>
            </a:gsLst>
            <a:lin ang="5400000" scaled="0"/>
          </a:gradFill>
          <a:ln>
            <a:noFill/>
          </a:ln>
          <a:effectLst>
            <a:outerShdw blurRad="50800" dist="38100" dir="5400000"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1" name="Google Shape;191;p3"/>
          <p:cNvSpPr txBox="1">
            <a:spLocks noGrp="1"/>
          </p:cNvSpPr>
          <p:nvPr>
            <p:ph type="ctrTitle"/>
          </p:nvPr>
        </p:nvSpPr>
        <p:spPr>
          <a:xfrm>
            <a:off x="2301970" y="1982510"/>
            <a:ext cx="7588059" cy="1909145"/>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4000"/>
              <a:buFont typeface="Century Gothic" panose="020B0502020202020204"/>
              <a:buNone/>
            </a:pPr>
            <a:r>
              <a:rPr lang="tr-TR" sz="4000" b="1" dirty="0" err="1">
                <a:solidFill>
                  <a:schemeClr val="dk1"/>
                </a:solidFill>
              </a:rPr>
              <a:t>Haytek</a:t>
            </a:r>
            <a:r>
              <a:rPr lang="tr-TR" sz="4000" b="1" dirty="0">
                <a:solidFill>
                  <a:schemeClr val="dk1"/>
                </a:solidFill>
              </a:rPr>
              <a:t> Süt Sığırı Mobil Takip Uygulaması</a:t>
            </a:r>
          </a:p>
        </p:txBody>
      </p:sp>
      <p:sp>
        <p:nvSpPr>
          <p:cNvPr id="192" name="Google Shape;192;p3"/>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a:t>
            </a:fld>
            <a:endParaRPr lang="tr-TR"/>
          </a:p>
        </p:txBody>
      </p:sp>
      <p:sp>
        <p:nvSpPr>
          <p:cNvPr id="193" name="Google Shape;193;p3"/>
          <p:cNvSpPr txBox="1"/>
          <p:nvPr/>
        </p:nvSpPr>
        <p:spPr>
          <a:xfrm>
            <a:off x="5903442" y="4709532"/>
            <a:ext cx="5499078" cy="2015869"/>
          </a:xfrm>
          <a:prstGeom prst="rect">
            <a:avLst/>
          </a:prstGeom>
          <a:noFill/>
          <a:ln>
            <a:noFill/>
          </a:ln>
        </p:spPr>
        <p:txBody>
          <a:bodyPr spcFirstLastPara="1" wrap="square" lIns="91425" tIns="45700" rIns="91425" bIns="45700" anchor="t" anchorCtr="0">
            <a:normAutofit/>
          </a:bodyPr>
          <a:lstStyle/>
          <a:p>
            <a:pPr marL="0" indent="0">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Hazırlayan                  : </a:t>
            </a:r>
            <a:r>
              <a:rPr lang="tr-TR" sz="1600" b="1"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Tuğçe Gökçeoğlu 1911404019</a:t>
            </a:r>
            <a:endParaRPr sz="1600" b="1"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indent="0">
              <a:spcBef>
                <a:spcPts val="1000"/>
              </a:spcBef>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Tarih                            : </a:t>
            </a: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04</a:t>
            </a: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/06/2022</a:t>
            </a:r>
            <a:endParaRP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indent="0">
              <a:spcBef>
                <a:spcPts val="1000"/>
              </a:spcBef>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Sürüm                         : v1</a:t>
            </a:r>
          </a:p>
          <a:p>
            <a:pPr marL="0" indent="0">
              <a:spcBef>
                <a:spcPts val="1000"/>
              </a:spcBef>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Ders Yürütücüsü        : Doç. Dr. İsmail KIRBAŞ </a:t>
            </a:r>
            <a:endParaRP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94" name="Google Shape;194;p3" descr="Kurumsal Kimlik | Burdur Mehmet Akif Ersoy Üniversitesi"/>
          <p:cNvPicPr preferRelativeResize="0"/>
          <p:nvPr/>
        </p:nvPicPr>
        <p:blipFill rotWithShape="1">
          <a:blip r:embed="rId3"/>
          <a:srcRect l="10292" t="8690" r="10665" b="11290"/>
          <a:stretch>
            <a:fillRect/>
          </a:stretch>
        </p:blipFill>
        <p:spPr>
          <a:xfrm>
            <a:off x="4951721" y="440737"/>
            <a:ext cx="1992144" cy="685387"/>
          </a:xfrm>
          <a:prstGeom prst="rect">
            <a:avLst/>
          </a:prstGeom>
          <a:noFill/>
          <a:ln>
            <a:noFill/>
          </a:ln>
        </p:spPr>
      </p:pic>
      <p:sp>
        <p:nvSpPr>
          <p:cNvPr id="195" name="Google Shape;195;p3"/>
          <p:cNvSpPr txBox="1"/>
          <p:nvPr/>
        </p:nvSpPr>
        <p:spPr>
          <a:xfrm>
            <a:off x="3771189" y="1268105"/>
            <a:ext cx="4439711" cy="1070222"/>
          </a:xfrm>
          <a:prstGeom prst="rect">
            <a:avLst/>
          </a:prstGeom>
          <a:noFill/>
          <a:ln>
            <a:noFill/>
          </a:ln>
        </p:spPr>
        <p:txBody>
          <a:bodyPr spcFirstLastPara="1" wrap="square" lIns="91425" tIns="45700" rIns="91425" bIns="45700" anchor="t" anchorCtr="0">
            <a:normAutofit/>
          </a:bodyPr>
          <a:lstStyle/>
          <a:p>
            <a:pPr marL="0" indent="0" algn="ctr">
              <a:buClr>
                <a:schemeClr val="accent1"/>
              </a:buClr>
              <a:buSzPts val="1800"/>
              <a:buFont typeface="Noto Sans Symbols"/>
              <a:buNone/>
            </a:pPr>
            <a:r>
              <a:rPr lang="tr-TR" sz="1800" b="1" cap="none">
                <a:solidFill>
                  <a:schemeClr val="accent3"/>
                </a:solidFill>
                <a:latin typeface="Century Gothic" panose="020B0502020202020204"/>
                <a:ea typeface="Century Gothic" panose="020B0502020202020204"/>
                <a:cs typeface="Century Gothic" panose="020B0502020202020204"/>
                <a:sym typeface="Century Gothic" panose="020B0502020202020204"/>
              </a:rPr>
              <a:t>Flutter ile Mobil Programlamaya Giriş</a:t>
            </a:r>
            <a:endParaRPr sz="1800" b="1" cap="none">
              <a:solidFill>
                <a:schemeClr val="accent3"/>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7" name="Google Shape;197;p3"/>
          <p:cNvSpPr/>
          <p:nvPr/>
        </p:nvSpPr>
        <p:spPr>
          <a:xfrm>
            <a:off x="351927" y="1532752"/>
            <a:ext cx="2960411" cy="3054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b="1" u="sng">
                <a:solidFill>
                  <a:schemeClr val="accent1"/>
                </a:solidFill>
                <a:latin typeface="Century Gothic" panose="020B0502020202020204"/>
                <a:ea typeface="Century Gothic" panose="020B0502020202020204"/>
                <a:cs typeface="Century Gothic" panose="020B0502020202020204"/>
                <a:sym typeface="Century Gothic" panose="020B0502020202020204"/>
                <a:hlinkClick r:id="rId4"/>
              </a:rPr>
              <a:t>www.youtube.com/BMderslerim</a:t>
            </a:r>
            <a:endParaRPr sz="1400" b="1" i="0" u="none" strike="noStrike" cap="none">
              <a:solidFill>
                <a:schemeClr val="accen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98" name="Google Shape;198;p3"/>
          <p:cNvPicPr preferRelativeResize="0"/>
          <p:nvPr/>
        </p:nvPicPr>
        <p:blipFill rotWithShape="1">
          <a:blip r:embed="rId5"/>
          <a:srcRect/>
          <a:stretch>
            <a:fillRect/>
          </a:stretch>
        </p:blipFill>
        <p:spPr>
          <a:xfrm>
            <a:off x="9863846" y="301855"/>
            <a:ext cx="1538674" cy="1538674"/>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pic>
        <p:nvPicPr>
          <p:cNvPr id="100" name="Picture 99"/>
          <p:cNvPicPr/>
          <p:nvPr/>
        </p:nvPicPr>
        <p:blipFill>
          <a:blip r:embed="rId6"/>
          <a:stretch>
            <a:fillRect/>
          </a:stretch>
        </p:blipFill>
        <p:spPr>
          <a:xfrm>
            <a:off x="2135505" y="4365625"/>
            <a:ext cx="2952115" cy="2284730"/>
          </a:xfrm>
          <a:prstGeom prst="rect">
            <a:avLst/>
          </a:prstGeom>
          <a:noFill/>
          <a:ln w="9525">
            <a:noFill/>
          </a:ln>
          <a:effectLst>
            <a:outerShdw blurRad="50800" dist="38100" dir="5400000" algn="t" rotWithShape="0">
              <a:prstClr val="black">
                <a:alpha val="40000"/>
              </a:prstClr>
            </a:outerShdw>
          </a:effectLst>
        </p:spPr>
      </p:pic>
      <p:pic>
        <p:nvPicPr>
          <p:cNvPr id="2" name="Picture 0"/>
          <p:cNvPicPr>
            <a:picLocks noChangeAspect="1"/>
          </p:cNvPicPr>
          <p:nvPr/>
        </p:nvPicPr>
        <p:blipFill>
          <a:blip r:embed="rId7"/>
          <a:srcRect l="10317" t="21650" r="10308" b="21650"/>
          <a:stretch>
            <a:fillRect/>
          </a:stretch>
        </p:blipFill>
        <p:spPr>
          <a:xfrm>
            <a:off x="839470" y="188595"/>
            <a:ext cx="1757045" cy="12553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659147" y="641387"/>
            <a:ext cx="9747485" cy="102304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ts val="3600"/>
              <a:buFont typeface="Century Gothic" panose="020B0502020202020204"/>
              <a:buNone/>
            </a:pPr>
            <a:r>
              <a:rPr lang="tr-TR" b="1"/>
              <a:t>Haytek Süt Sığırı Mobil Takip Uygulaması Tanıtımı</a:t>
            </a:r>
            <a:endParaRPr lang="tr-TR" b="1" dirty="0"/>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smtClean="0"/>
              <a:t>10</a:t>
            </a:fld>
            <a:endParaRPr lang="tr-TR"/>
          </a:p>
        </p:txBody>
      </p:sp>
      <p:sp>
        <p:nvSpPr>
          <p:cNvPr id="231" name="Google Shape;231;p7"/>
          <p:cNvSpPr txBox="1">
            <a:spLocks noGrp="1"/>
          </p:cNvSpPr>
          <p:nvPr>
            <p:ph type="body" idx="1"/>
          </p:nvPr>
        </p:nvSpPr>
        <p:spPr>
          <a:xfrm>
            <a:off x="1150099" y="1263613"/>
            <a:ext cx="7353123" cy="49530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1800"/>
              <a:buNone/>
            </a:pPr>
            <a:r>
              <a:rPr lang="tr-TR" b="1" dirty="0">
                <a:solidFill>
                  <a:schemeClr val="accent2">
                    <a:lumMod val="75000"/>
                  </a:schemeClr>
                </a:solidFill>
              </a:rPr>
              <a:t>Hayvanlarım: </a:t>
            </a:r>
            <a:r>
              <a:rPr lang="tr-TR" b="1" dirty="0" err="1">
                <a:solidFill>
                  <a:schemeClr val="accent2">
                    <a:lumMod val="75000"/>
                  </a:schemeClr>
                </a:solidFill>
              </a:rPr>
              <a:t>Hayvanlarım.dart</a:t>
            </a:r>
            <a:endParaRPr lang="tr-TR" b="1" dirty="0">
              <a:solidFill>
                <a:schemeClr val="accent2">
                  <a:lumMod val="75000"/>
                </a:schemeClr>
              </a:solidFill>
            </a:endParaRPr>
          </a:p>
          <a:p>
            <a:pPr marL="342900" lvl="0" indent="-342900" algn="l" rtl="0">
              <a:spcBef>
                <a:spcPts val="1000"/>
              </a:spcBef>
              <a:spcAft>
                <a:spcPts val="0"/>
              </a:spcAft>
              <a:buSzPts val="1800"/>
              <a:buChar char=""/>
            </a:pPr>
            <a:r>
              <a:rPr lang="tr-TR" b="1" dirty="0">
                <a:solidFill>
                  <a:schemeClr val="accent2">
                    <a:lumMod val="75000"/>
                  </a:schemeClr>
                </a:solidFill>
              </a:rPr>
              <a:t>Kullanılan Fonksiyonlar</a:t>
            </a:r>
          </a:p>
          <a:p>
            <a:pPr marL="342900" lvl="0" indent="-342900" algn="l" rtl="0">
              <a:spcBef>
                <a:spcPts val="1000"/>
              </a:spcBef>
              <a:spcAft>
                <a:spcPts val="0"/>
              </a:spcAft>
              <a:buSzPts val="1800"/>
              <a:buChar char=""/>
            </a:pPr>
            <a:r>
              <a:rPr lang="tr-TR" b="1" dirty="0">
                <a:solidFill>
                  <a:schemeClr val="accent2">
                    <a:lumMod val="75000"/>
                  </a:schemeClr>
                </a:solidFill>
              </a:rPr>
              <a:t>_</a:t>
            </a:r>
            <a:r>
              <a:rPr lang="tr-TR" b="1" dirty="0" err="1">
                <a:solidFill>
                  <a:schemeClr val="accent2">
                    <a:lumMod val="75000"/>
                  </a:schemeClr>
                </a:solidFill>
              </a:rPr>
              <a:t>readHayvanlar</a:t>
            </a:r>
            <a:r>
              <a:rPr lang="tr-TR" b="1" dirty="0">
                <a:solidFill>
                  <a:schemeClr val="accent2">
                    <a:lumMod val="75000"/>
                  </a:schemeClr>
                </a:solidFill>
              </a:rPr>
              <a:t>() =&gt; </a:t>
            </a:r>
            <a:r>
              <a:rPr lang="tr-TR" dirty="0">
                <a:solidFill>
                  <a:schemeClr val="tx1"/>
                </a:solidFill>
              </a:rPr>
              <a:t>Bu fonksiyon sayesinde </a:t>
            </a:r>
            <a:r>
              <a:rPr lang="tr-TR" dirty="0" err="1">
                <a:solidFill>
                  <a:schemeClr val="tx1"/>
                </a:solidFill>
              </a:rPr>
              <a:t>Firebase</a:t>
            </a:r>
            <a:r>
              <a:rPr lang="tr-TR" dirty="0">
                <a:solidFill>
                  <a:schemeClr val="tx1"/>
                </a:solidFill>
              </a:rPr>
              <a:t> veri tabanına kaydettiğimiz tüm hayvanların verisini çekiyoruz. Daha sonrasında </a:t>
            </a:r>
            <a:r>
              <a:rPr lang="tr-TR" dirty="0" err="1">
                <a:solidFill>
                  <a:schemeClr val="tx1"/>
                </a:solidFill>
              </a:rPr>
              <a:t>StreamBuilder</a:t>
            </a:r>
            <a:r>
              <a:rPr lang="tr-TR" dirty="0">
                <a:solidFill>
                  <a:schemeClr val="tx1"/>
                </a:solidFill>
              </a:rPr>
              <a:t> ile sayfamızda listelenmesini sağlıyoruz.</a:t>
            </a:r>
          </a:p>
          <a:p>
            <a:pPr marL="342900" lvl="0" indent="-342900" algn="l" rtl="0">
              <a:spcBef>
                <a:spcPts val="1000"/>
              </a:spcBef>
              <a:spcAft>
                <a:spcPts val="0"/>
              </a:spcAft>
              <a:buSzPts val="1800"/>
              <a:buChar char=""/>
            </a:pPr>
            <a:r>
              <a:rPr lang="tr-TR" b="1" dirty="0">
                <a:solidFill>
                  <a:schemeClr val="accent2">
                    <a:lumMod val="75000"/>
                  </a:schemeClr>
                </a:solidFill>
              </a:rPr>
              <a:t>_</a:t>
            </a:r>
            <a:r>
              <a:rPr lang="tr-TR" b="1" dirty="0" err="1">
                <a:solidFill>
                  <a:schemeClr val="accent2">
                    <a:lumMod val="75000"/>
                  </a:schemeClr>
                </a:solidFill>
              </a:rPr>
              <a:t>arananHayvanlar</a:t>
            </a:r>
            <a:r>
              <a:rPr lang="tr-TR" b="1" dirty="0">
                <a:solidFill>
                  <a:schemeClr val="accent2">
                    <a:lumMod val="75000"/>
                  </a:schemeClr>
                </a:solidFill>
              </a:rPr>
              <a:t>() =&gt; </a:t>
            </a:r>
            <a:r>
              <a:rPr lang="tr-TR" dirty="0">
                <a:solidFill>
                  <a:schemeClr val="tx1"/>
                </a:solidFill>
              </a:rPr>
              <a:t>Bu fonksiyon içerisinde _</a:t>
            </a:r>
            <a:r>
              <a:rPr lang="tr-TR" dirty="0" err="1">
                <a:solidFill>
                  <a:schemeClr val="tx1"/>
                </a:solidFill>
              </a:rPr>
              <a:t>readHayvanlar</a:t>
            </a:r>
            <a:r>
              <a:rPr lang="tr-TR" dirty="0">
                <a:solidFill>
                  <a:schemeClr val="tx1"/>
                </a:solidFill>
              </a:rPr>
              <a:t>() fonksiyonundan farklı olarak </a:t>
            </a:r>
            <a:r>
              <a:rPr lang="tr-TR" dirty="0" err="1">
                <a:solidFill>
                  <a:schemeClr val="tx1"/>
                </a:solidFill>
              </a:rPr>
              <a:t>where</a:t>
            </a:r>
            <a:r>
              <a:rPr lang="tr-TR" dirty="0">
                <a:solidFill>
                  <a:schemeClr val="tx1"/>
                </a:solidFill>
              </a:rPr>
              <a:t> komutu kullanıyoruz. </a:t>
            </a:r>
            <a:r>
              <a:rPr lang="tr-TR" dirty="0" err="1">
                <a:solidFill>
                  <a:schemeClr val="tx1"/>
                </a:solidFill>
              </a:rPr>
              <a:t>Where</a:t>
            </a:r>
            <a:r>
              <a:rPr lang="tr-TR" dirty="0">
                <a:solidFill>
                  <a:schemeClr val="tx1"/>
                </a:solidFill>
              </a:rPr>
              <a:t> komutu içerisinde </a:t>
            </a:r>
            <a:r>
              <a:rPr lang="tr-TR" dirty="0" err="1">
                <a:solidFill>
                  <a:schemeClr val="tx1"/>
                </a:solidFill>
              </a:rPr>
              <a:t>isEqualTo</a:t>
            </a:r>
            <a:r>
              <a:rPr lang="tr-TR" dirty="0">
                <a:solidFill>
                  <a:schemeClr val="tx1"/>
                </a:solidFill>
              </a:rPr>
              <a:t> kullanarak veri tabanından, aradığımız hayvana eşit olan veriyi getiriyoruz.</a:t>
            </a:r>
          </a:p>
        </p:txBody>
      </p:sp>
      <p:pic>
        <p:nvPicPr>
          <p:cNvPr id="6" name="Resim 5">
            <a:extLst>
              <a:ext uri="{FF2B5EF4-FFF2-40B4-BE49-F238E27FC236}">
                <a16:creationId xmlns:a16="http://schemas.microsoft.com/office/drawing/2014/main" id="{5D2D8988-CA2F-7A60-C2AC-3A48317E87E0}"/>
              </a:ext>
            </a:extLst>
          </p:cNvPr>
          <p:cNvPicPr>
            <a:picLocks noChangeAspect="1"/>
          </p:cNvPicPr>
          <p:nvPr/>
        </p:nvPicPr>
        <p:blipFill>
          <a:blip r:embed="rId3"/>
          <a:stretch>
            <a:fillRect/>
          </a:stretch>
        </p:blipFill>
        <p:spPr>
          <a:xfrm>
            <a:off x="6470719" y="4973809"/>
            <a:ext cx="5109141" cy="1701468"/>
          </a:xfrm>
          <a:prstGeom prst="rect">
            <a:avLst/>
          </a:prstGeom>
        </p:spPr>
      </p:pic>
      <p:pic>
        <p:nvPicPr>
          <p:cNvPr id="9" name="Resim 8">
            <a:extLst>
              <a:ext uri="{FF2B5EF4-FFF2-40B4-BE49-F238E27FC236}">
                <a16:creationId xmlns:a16="http://schemas.microsoft.com/office/drawing/2014/main" id="{C3270695-BD78-D6ED-FB7D-7ECF8EB98122}"/>
              </a:ext>
            </a:extLst>
          </p:cNvPr>
          <p:cNvPicPr>
            <a:picLocks noChangeAspect="1"/>
          </p:cNvPicPr>
          <p:nvPr/>
        </p:nvPicPr>
        <p:blipFill>
          <a:blip r:embed="rId4"/>
          <a:stretch>
            <a:fillRect/>
          </a:stretch>
        </p:blipFill>
        <p:spPr>
          <a:xfrm>
            <a:off x="8503222" y="1626576"/>
            <a:ext cx="3076639" cy="2777186"/>
          </a:xfrm>
          <a:prstGeom prst="rect">
            <a:avLst/>
          </a:prstGeom>
        </p:spPr>
      </p:pic>
      <p:pic>
        <p:nvPicPr>
          <p:cNvPr id="11" name="Resim 10">
            <a:extLst>
              <a:ext uri="{FF2B5EF4-FFF2-40B4-BE49-F238E27FC236}">
                <a16:creationId xmlns:a16="http://schemas.microsoft.com/office/drawing/2014/main" id="{E89189B7-BC97-7B43-F800-10118FED95CD}"/>
              </a:ext>
            </a:extLst>
          </p:cNvPr>
          <p:cNvPicPr>
            <a:picLocks noChangeAspect="1"/>
          </p:cNvPicPr>
          <p:nvPr/>
        </p:nvPicPr>
        <p:blipFill>
          <a:blip r:embed="rId5"/>
          <a:stretch>
            <a:fillRect/>
          </a:stretch>
        </p:blipFill>
        <p:spPr>
          <a:xfrm>
            <a:off x="1603368" y="4983042"/>
            <a:ext cx="4607389" cy="1701662"/>
          </a:xfrm>
          <a:prstGeom prst="rect">
            <a:avLst/>
          </a:prstGeom>
        </p:spPr>
      </p:pic>
    </p:spTree>
    <p:extLst>
      <p:ext uri="{BB962C8B-B14F-4D97-AF65-F5344CB8AC3E}">
        <p14:creationId xmlns:p14="http://schemas.microsoft.com/office/powerpoint/2010/main" val="457580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659147" y="641387"/>
            <a:ext cx="9747485" cy="102304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ts val="3600"/>
              <a:buFont typeface="Century Gothic" panose="020B0502020202020204"/>
              <a:buNone/>
            </a:pPr>
            <a:r>
              <a:rPr lang="tr-TR" b="1" dirty="0" err="1"/>
              <a:t>Haytek</a:t>
            </a:r>
            <a:r>
              <a:rPr lang="tr-TR" b="1" dirty="0"/>
              <a:t> Süt Sığırı Mobil Takip Uygulaması Tanıtımı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11</a:t>
            </a:fld>
            <a:endParaRPr lang="tr-TR"/>
          </a:p>
        </p:txBody>
      </p:sp>
      <p:sp>
        <p:nvSpPr>
          <p:cNvPr id="231" name="Google Shape;231;p7"/>
          <p:cNvSpPr txBox="1">
            <a:spLocks noGrp="1"/>
          </p:cNvSpPr>
          <p:nvPr>
            <p:ph type="body" idx="1"/>
          </p:nvPr>
        </p:nvSpPr>
        <p:spPr>
          <a:xfrm>
            <a:off x="1150099" y="1263613"/>
            <a:ext cx="8606744" cy="49530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1800"/>
              <a:buNone/>
            </a:pPr>
            <a:r>
              <a:rPr lang="tr-TR" b="1" dirty="0">
                <a:solidFill>
                  <a:schemeClr val="accent2">
                    <a:lumMod val="75000"/>
                  </a:schemeClr>
                </a:solidFill>
              </a:rPr>
              <a:t>Hayvan Ekle: </a:t>
            </a:r>
            <a:r>
              <a:rPr lang="tr-TR" b="1" dirty="0" err="1">
                <a:solidFill>
                  <a:schemeClr val="accent2">
                    <a:lumMod val="75000"/>
                  </a:schemeClr>
                </a:solidFill>
              </a:rPr>
              <a:t>hayvanekle.dart</a:t>
            </a:r>
            <a:endParaRPr lang="tr-TR" b="1" dirty="0">
              <a:solidFill>
                <a:schemeClr val="accent2">
                  <a:lumMod val="75000"/>
                </a:schemeClr>
              </a:solidFill>
            </a:endParaRPr>
          </a:p>
          <a:p>
            <a:pPr marL="342900" lvl="0" indent="-342900" algn="l" rtl="0">
              <a:spcBef>
                <a:spcPts val="1000"/>
              </a:spcBef>
              <a:spcAft>
                <a:spcPts val="0"/>
              </a:spcAft>
              <a:buSzPts val="1800"/>
              <a:buChar char=""/>
            </a:pPr>
            <a:r>
              <a:rPr lang="tr-TR" dirty="0">
                <a:solidFill>
                  <a:schemeClr val="tx1"/>
                </a:solidFill>
              </a:rPr>
              <a:t>Yetiştiricilerin süt sığırlarını kaydedebilmesini sağlamaktadır.</a:t>
            </a:r>
          </a:p>
        </p:txBody>
      </p:sp>
      <p:pic>
        <p:nvPicPr>
          <p:cNvPr id="4" name="Resim 3">
            <a:extLst>
              <a:ext uri="{FF2B5EF4-FFF2-40B4-BE49-F238E27FC236}">
                <a16:creationId xmlns:a16="http://schemas.microsoft.com/office/drawing/2014/main" id="{AD92B044-E35D-098C-94AB-863732162E41}"/>
              </a:ext>
            </a:extLst>
          </p:cNvPr>
          <p:cNvPicPr>
            <a:picLocks noChangeAspect="1"/>
          </p:cNvPicPr>
          <p:nvPr/>
        </p:nvPicPr>
        <p:blipFill>
          <a:blip r:embed="rId3"/>
          <a:stretch>
            <a:fillRect/>
          </a:stretch>
        </p:blipFill>
        <p:spPr>
          <a:xfrm>
            <a:off x="9430241" y="1599585"/>
            <a:ext cx="2785205" cy="4661250"/>
          </a:xfrm>
          <a:prstGeom prst="rect">
            <a:avLst/>
          </a:prstGeom>
        </p:spPr>
      </p:pic>
      <p:pic>
        <p:nvPicPr>
          <p:cNvPr id="7" name="Resim 6">
            <a:extLst>
              <a:ext uri="{FF2B5EF4-FFF2-40B4-BE49-F238E27FC236}">
                <a16:creationId xmlns:a16="http://schemas.microsoft.com/office/drawing/2014/main" id="{D80108BE-FFBC-2837-62DD-5A01D3305360}"/>
              </a:ext>
            </a:extLst>
          </p:cNvPr>
          <p:cNvPicPr>
            <a:picLocks noChangeAspect="1"/>
          </p:cNvPicPr>
          <p:nvPr/>
        </p:nvPicPr>
        <p:blipFill>
          <a:blip r:embed="rId4"/>
          <a:stretch>
            <a:fillRect/>
          </a:stretch>
        </p:blipFill>
        <p:spPr>
          <a:xfrm>
            <a:off x="1241242" y="2286654"/>
            <a:ext cx="8055158" cy="4378642"/>
          </a:xfrm>
          <a:prstGeom prst="rect">
            <a:avLst/>
          </a:prstGeom>
        </p:spPr>
      </p:pic>
    </p:spTree>
    <p:extLst>
      <p:ext uri="{BB962C8B-B14F-4D97-AF65-F5344CB8AC3E}">
        <p14:creationId xmlns:p14="http://schemas.microsoft.com/office/powerpoint/2010/main" val="2161884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659147" y="641387"/>
            <a:ext cx="9747485" cy="102304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ts val="3600"/>
              <a:buFont typeface="Century Gothic" panose="020B0502020202020204"/>
              <a:buNone/>
            </a:pPr>
            <a:r>
              <a:rPr lang="tr-TR" b="1"/>
              <a:t>Haytek Süt Sığırı Mobil Takip Uygulaması Tanıtımı</a:t>
            </a:r>
            <a:endParaRPr lang="tr-TR" b="1" dirty="0"/>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smtClean="0"/>
              <a:t>12</a:t>
            </a:fld>
            <a:endParaRPr lang="tr-TR"/>
          </a:p>
        </p:txBody>
      </p:sp>
      <p:sp>
        <p:nvSpPr>
          <p:cNvPr id="231" name="Google Shape;231;p7"/>
          <p:cNvSpPr txBox="1">
            <a:spLocks noGrp="1"/>
          </p:cNvSpPr>
          <p:nvPr>
            <p:ph type="body" idx="1"/>
          </p:nvPr>
        </p:nvSpPr>
        <p:spPr>
          <a:xfrm>
            <a:off x="1150099" y="1263613"/>
            <a:ext cx="11135686" cy="49530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1800"/>
              <a:buNone/>
            </a:pPr>
            <a:r>
              <a:rPr lang="tr-TR" b="1" dirty="0">
                <a:solidFill>
                  <a:schemeClr val="accent2">
                    <a:lumMod val="75000"/>
                  </a:schemeClr>
                </a:solidFill>
              </a:rPr>
              <a:t>Hayvan Ekle: </a:t>
            </a:r>
            <a:r>
              <a:rPr lang="tr-TR" b="1" dirty="0" err="1">
                <a:solidFill>
                  <a:schemeClr val="accent2">
                    <a:lumMod val="75000"/>
                  </a:schemeClr>
                </a:solidFill>
              </a:rPr>
              <a:t>hayvanekle.dart</a:t>
            </a:r>
            <a:endParaRPr lang="tr-TR" b="1" dirty="0">
              <a:solidFill>
                <a:schemeClr val="accent2">
                  <a:lumMod val="75000"/>
                </a:schemeClr>
              </a:solidFill>
            </a:endParaRPr>
          </a:p>
          <a:p>
            <a:pPr marL="342900" lvl="0" indent="-342900" algn="l" rtl="0">
              <a:spcBef>
                <a:spcPts val="1000"/>
              </a:spcBef>
              <a:spcAft>
                <a:spcPts val="0"/>
              </a:spcAft>
              <a:buSzPts val="1800"/>
              <a:buChar char=""/>
            </a:pPr>
            <a:r>
              <a:rPr lang="tr-TR" b="1" dirty="0">
                <a:solidFill>
                  <a:schemeClr val="accent2">
                    <a:lumMod val="75000"/>
                  </a:schemeClr>
                </a:solidFill>
              </a:rPr>
              <a:t>Kullanılan Fonksiyonlar</a:t>
            </a:r>
          </a:p>
          <a:p>
            <a:pPr marL="342900" lvl="0" indent="-342900" algn="l" rtl="0">
              <a:spcBef>
                <a:spcPts val="1000"/>
              </a:spcBef>
              <a:spcAft>
                <a:spcPts val="0"/>
              </a:spcAft>
              <a:buSzPts val="1800"/>
              <a:buChar char=""/>
            </a:pPr>
            <a:r>
              <a:rPr lang="tr-TR" b="1" dirty="0" err="1">
                <a:solidFill>
                  <a:schemeClr val="accent2">
                    <a:lumMod val="75000"/>
                  </a:schemeClr>
                </a:solidFill>
              </a:rPr>
              <a:t>createAnimal</a:t>
            </a:r>
            <a:r>
              <a:rPr lang="tr-TR" b="1" dirty="0">
                <a:solidFill>
                  <a:schemeClr val="accent2">
                    <a:lumMod val="75000"/>
                  </a:schemeClr>
                </a:solidFill>
              </a:rPr>
              <a:t>() =&gt; </a:t>
            </a:r>
            <a:r>
              <a:rPr lang="tr-TR" dirty="0">
                <a:solidFill>
                  <a:schemeClr val="tx1"/>
                </a:solidFill>
              </a:rPr>
              <a:t>Bu fonksiyon sayesinde yetiştiricilerin, süt sığırlarını </a:t>
            </a:r>
            <a:r>
              <a:rPr lang="tr-TR" dirty="0" err="1">
                <a:solidFill>
                  <a:schemeClr val="tx1"/>
                </a:solidFill>
              </a:rPr>
              <a:t>Firebase</a:t>
            </a:r>
            <a:r>
              <a:rPr lang="tr-TR" dirty="0">
                <a:solidFill>
                  <a:schemeClr val="tx1"/>
                </a:solidFill>
              </a:rPr>
              <a:t> veri tabanına kaydetmesini sağlıyoruz.</a:t>
            </a:r>
          </a:p>
        </p:txBody>
      </p:sp>
      <p:pic>
        <p:nvPicPr>
          <p:cNvPr id="3" name="Resim 2">
            <a:extLst>
              <a:ext uri="{FF2B5EF4-FFF2-40B4-BE49-F238E27FC236}">
                <a16:creationId xmlns:a16="http://schemas.microsoft.com/office/drawing/2014/main" id="{3150193E-0C2F-7AE2-9391-730031E790A6}"/>
              </a:ext>
            </a:extLst>
          </p:cNvPr>
          <p:cNvPicPr>
            <a:picLocks noChangeAspect="1"/>
          </p:cNvPicPr>
          <p:nvPr/>
        </p:nvPicPr>
        <p:blipFill>
          <a:blip r:embed="rId3"/>
          <a:stretch>
            <a:fillRect/>
          </a:stretch>
        </p:blipFill>
        <p:spPr>
          <a:xfrm>
            <a:off x="1241241" y="2898982"/>
            <a:ext cx="5138526" cy="3712833"/>
          </a:xfrm>
          <a:prstGeom prst="rect">
            <a:avLst/>
          </a:prstGeom>
        </p:spPr>
      </p:pic>
      <p:pic>
        <p:nvPicPr>
          <p:cNvPr id="5" name="Resim 4">
            <a:extLst>
              <a:ext uri="{FF2B5EF4-FFF2-40B4-BE49-F238E27FC236}">
                <a16:creationId xmlns:a16="http://schemas.microsoft.com/office/drawing/2014/main" id="{96AB5870-76CF-CEF4-62B3-67C5351E4ED4}"/>
              </a:ext>
            </a:extLst>
          </p:cNvPr>
          <p:cNvPicPr>
            <a:picLocks noChangeAspect="1"/>
          </p:cNvPicPr>
          <p:nvPr/>
        </p:nvPicPr>
        <p:blipFill>
          <a:blip r:embed="rId4"/>
          <a:stretch>
            <a:fillRect/>
          </a:stretch>
        </p:blipFill>
        <p:spPr>
          <a:xfrm>
            <a:off x="6470909" y="2889403"/>
            <a:ext cx="4150199" cy="3703254"/>
          </a:xfrm>
          <a:prstGeom prst="rect">
            <a:avLst/>
          </a:prstGeom>
        </p:spPr>
      </p:pic>
    </p:spTree>
    <p:extLst>
      <p:ext uri="{BB962C8B-B14F-4D97-AF65-F5344CB8AC3E}">
        <p14:creationId xmlns:p14="http://schemas.microsoft.com/office/powerpoint/2010/main" val="842233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659147" y="641387"/>
            <a:ext cx="9747485" cy="102304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ts val="3600"/>
              <a:buFont typeface="Century Gothic" panose="020B0502020202020204"/>
              <a:buNone/>
            </a:pPr>
            <a:r>
              <a:rPr lang="tr-TR" b="1" dirty="0" err="1"/>
              <a:t>Haytek</a:t>
            </a:r>
            <a:r>
              <a:rPr lang="tr-TR" b="1" dirty="0"/>
              <a:t> Süt Sığırı Mobil Takip Uygulaması Tanıtımı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13</a:t>
            </a:fld>
            <a:endParaRPr lang="tr-TR"/>
          </a:p>
        </p:txBody>
      </p:sp>
      <p:sp>
        <p:nvSpPr>
          <p:cNvPr id="231" name="Google Shape;231;p7"/>
          <p:cNvSpPr txBox="1">
            <a:spLocks noGrp="1"/>
          </p:cNvSpPr>
          <p:nvPr>
            <p:ph type="body" idx="1"/>
          </p:nvPr>
        </p:nvSpPr>
        <p:spPr>
          <a:xfrm>
            <a:off x="1150099" y="1263613"/>
            <a:ext cx="6251756" cy="49530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1800"/>
              <a:buNone/>
            </a:pPr>
            <a:r>
              <a:rPr lang="tr-TR" b="1" dirty="0">
                <a:solidFill>
                  <a:schemeClr val="accent2">
                    <a:lumMod val="75000"/>
                  </a:schemeClr>
                </a:solidFill>
              </a:rPr>
              <a:t>Aşılama Sayfası: </a:t>
            </a:r>
            <a:r>
              <a:rPr lang="tr-TR" b="1" dirty="0" err="1">
                <a:solidFill>
                  <a:schemeClr val="accent2">
                    <a:lumMod val="75000"/>
                  </a:schemeClr>
                </a:solidFill>
              </a:rPr>
              <a:t>refreshAsilama.dart</a:t>
            </a:r>
            <a:endParaRPr lang="tr-TR" sz="1800" b="1" dirty="0">
              <a:solidFill>
                <a:schemeClr val="accent2">
                  <a:lumMod val="75000"/>
                </a:schemeClr>
              </a:solidFill>
            </a:endParaRPr>
          </a:p>
          <a:p>
            <a:pPr marL="342900" lvl="0" indent="-342900" algn="l" rtl="0">
              <a:spcBef>
                <a:spcPts val="1000"/>
              </a:spcBef>
              <a:spcAft>
                <a:spcPts val="0"/>
              </a:spcAft>
              <a:buSzPts val="1800"/>
              <a:buChar char=""/>
            </a:pPr>
            <a:r>
              <a:rPr lang="tr-TR" sz="1800" dirty="0">
                <a:solidFill>
                  <a:schemeClr val="tx1"/>
                </a:solidFill>
              </a:rPr>
              <a:t>Yetiştiricilerin süt sığırlarını kaydettikten sonra, süt sığırlarına yapılan aşılarını görüntüleyebilmekte ve aşılama verileri kaydedebilmektedir.</a:t>
            </a:r>
            <a:endParaRPr lang="tr-TR" dirty="0">
              <a:solidFill>
                <a:schemeClr val="tx1"/>
              </a:solidFill>
            </a:endParaRPr>
          </a:p>
        </p:txBody>
      </p:sp>
      <p:pic>
        <p:nvPicPr>
          <p:cNvPr id="15" name="Resim 14">
            <a:extLst>
              <a:ext uri="{FF2B5EF4-FFF2-40B4-BE49-F238E27FC236}">
                <a16:creationId xmlns:a16="http://schemas.microsoft.com/office/drawing/2014/main" id="{C9AF3FF5-0517-FA67-E798-F0FB75FAEDE1}"/>
              </a:ext>
            </a:extLst>
          </p:cNvPr>
          <p:cNvPicPr>
            <a:picLocks noChangeAspect="1"/>
          </p:cNvPicPr>
          <p:nvPr/>
        </p:nvPicPr>
        <p:blipFill>
          <a:blip r:embed="rId3"/>
          <a:stretch>
            <a:fillRect/>
          </a:stretch>
        </p:blipFill>
        <p:spPr>
          <a:xfrm>
            <a:off x="1230839" y="2866285"/>
            <a:ext cx="7844976" cy="3350328"/>
          </a:xfrm>
          <a:prstGeom prst="rect">
            <a:avLst/>
          </a:prstGeom>
        </p:spPr>
      </p:pic>
      <p:pic>
        <p:nvPicPr>
          <p:cNvPr id="3" name="Resim 2" descr="metin içeren bir resim&#10;&#10;Açıklama otomatik olarak oluşturuldu">
            <a:extLst>
              <a:ext uri="{FF2B5EF4-FFF2-40B4-BE49-F238E27FC236}">
                <a16:creationId xmlns:a16="http://schemas.microsoft.com/office/drawing/2014/main" id="{043820D6-46F7-2379-FEE7-F845EC343642}"/>
              </a:ext>
            </a:extLst>
          </p:cNvPr>
          <p:cNvPicPr>
            <a:picLocks noChangeAspect="1"/>
          </p:cNvPicPr>
          <p:nvPr/>
        </p:nvPicPr>
        <p:blipFill>
          <a:blip r:embed="rId4"/>
          <a:stretch>
            <a:fillRect/>
          </a:stretch>
        </p:blipFill>
        <p:spPr>
          <a:xfrm>
            <a:off x="9391593" y="1664427"/>
            <a:ext cx="2383942" cy="4318084"/>
          </a:xfrm>
          <a:prstGeom prst="rect">
            <a:avLst/>
          </a:prstGeom>
        </p:spPr>
      </p:pic>
    </p:spTree>
    <p:extLst>
      <p:ext uri="{BB962C8B-B14F-4D97-AF65-F5344CB8AC3E}">
        <p14:creationId xmlns:p14="http://schemas.microsoft.com/office/powerpoint/2010/main" val="2535391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659147" y="641387"/>
            <a:ext cx="9747485" cy="102304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ts val="3600"/>
              <a:buFont typeface="Century Gothic" panose="020B0502020202020204"/>
              <a:buNone/>
            </a:pPr>
            <a:r>
              <a:rPr lang="tr-TR" b="1"/>
              <a:t>Haytek Süt Sığırı Mobil Takip Uygulaması Tanıtımı</a:t>
            </a:r>
            <a:endParaRPr lang="tr-TR" b="1" dirty="0"/>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smtClean="0"/>
              <a:t>14</a:t>
            </a:fld>
            <a:endParaRPr lang="tr-TR"/>
          </a:p>
        </p:txBody>
      </p:sp>
      <p:sp>
        <p:nvSpPr>
          <p:cNvPr id="231" name="Google Shape;231;p7"/>
          <p:cNvSpPr txBox="1">
            <a:spLocks noGrp="1"/>
          </p:cNvSpPr>
          <p:nvPr>
            <p:ph type="body" idx="1"/>
          </p:nvPr>
        </p:nvSpPr>
        <p:spPr>
          <a:xfrm>
            <a:off x="1150099" y="1263612"/>
            <a:ext cx="5128153" cy="5594387"/>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1800"/>
              <a:buNone/>
            </a:pPr>
            <a:r>
              <a:rPr lang="tr-TR" b="1" dirty="0">
                <a:solidFill>
                  <a:schemeClr val="accent2">
                    <a:lumMod val="75000"/>
                  </a:schemeClr>
                </a:solidFill>
              </a:rPr>
              <a:t>Aşılama Sayfası: </a:t>
            </a:r>
            <a:r>
              <a:rPr lang="tr-TR" b="1" dirty="0" err="1">
                <a:solidFill>
                  <a:schemeClr val="accent2">
                    <a:lumMod val="75000"/>
                  </a:schemeClr>
                </a:solidFill>
              </a:rPr>
              <a:t>refreshAsilama.dart</a:t>
            </a:r>
            <a:endParaRPr lang="tr-TR" sz="1800" b="1" dirty="0">
              <a:solidFill>
                <a:schemeClr val="accent2">
                  <a:lumMod val="75000"/>
                </a:schemeClr>
              </a:solidFill>
            </a:endParaRPr>
          </a:p>
          <a:p>
            <a:pPr marL="342900" lvl="0" indent="-342900" algn="l" rtl="0">
              <a:spcBef>
                <a:spcPts val="1000"/>
              </a:spcBef>
              <a:spcAft>
                <a:spcPts val="0"/>
              </a:spcAft>
              <a:buSzPts val="1800"/>
              <a:buChar char=""/>
            </a:pPr>
            <a:r>
              <a:rPr lang="tr-TR" b="1" dirty="0">
                <a:solidFill>
                  <a:schemeClr val="accent2">
                    <a:lumMod val="75000"/>
                  </a:schemeClr>
                </a:solidFill>
              </a:rPr>
              <a:t>Kullanılan Fonksiyonlar</a:t>
            </a:r>
          </a:p>
          <a:p>
            <a:pPr marL="342900" lvl="0" indent="-342900" algn="l" rtl="0">
              <a:spcBef>
                <a:spcPts val="1000"/>
              </a:spcBef>
              <a:spcAft>
                <a:spcPts val="0"/>
              </a:spcAft>
              <a:buSzPts val="1800"/>
              <a:buChar char=""/>
            </a:pPr>
            <a:r>
              <a:rPr lang="tr-TR" b="1" dirty="0">
                <a:solidFill>
                  <a:schemeClr val="accent2">
                    <a:lumMod val="75000"/>
                  </a:schemeClr>
                </a:solidFill>
              </a:rPr>
              <a:t>_</a:t>
            </a:r>
            <a:r>
              <a:rPr lang="tr-TR" b="1" dirty="0" err="1">
                <a:solidFill>
                  <a:schemeClr val="accent2">
                    <a:lumMod val="75000"/>
                  </a:schemeClr>
                </a:solidFill>
              </a:rPr>
              <a:t>readTumHayvanlar</a:t>
            </a:r>
            <a:r>
              <a:rPr lang="tr-TR" b="1" dirty="0">
                <a:solidFill>
                  <a:schemeClr val="accent2">
                    <a:lumMod val="75000"/>
                  </a:schemeClr>
                </a:solidFill>
              </a:rPr>
              <a:t>() =&gt; </a:t>
            </a:r>
            <a:r>
              <a:rPr lang="tr-TR" dirty="0">
                <a:solidFill>
                  <a:schemeClr val="tx1"/>
                </a:solidFill>
              </a:rPr>
              <a:t>Bu fonksiyon sayesinde </a:t>
            </a:r>
            <a:r>
              <a:rPr lang="tr-TR" dirty="0" err="1">
                <a:solidFill>
                  <a:schemeClr val="tx1"/>
                </a:solidFill>
              </a:rPr>
              <a:t>Firebase</a:t>
            </a:r>
            <a:r>
              <a:rPr lang="tr-TR" dirty="0">
                <a:solidFill>
                  <a:schemeClr val="tx1"/>
                </a:solidFill>
              </a:rPr>
              <a:t> veri tabanına kaydettiğimiz tüm hayvanların içerisinden aşılama verisine sahip olan hayvanları getiriyoruz.</a:t>
            </a:r>
          </a:p>
          <a:p>
            <a:pPr marL="342900" lvl="0" indent="-342900" algn="l" rtl="0">
              <a:spcBef>
                <a:spcPts val="1000"/>
              </a:spcBef>
              <a:spcAft>
                <a:spcPts val="0"/>
              </a:spcAft>
              <a:buSzPts val="1800"/>
              <a:buChar char=""/>
            </a:pPr>
            <a:r>
              <a:rPr lang="tr-TR" dirty="0">
                <a:solidFill>
                  <a:schemeClr val="tx1"/>
                </a:solidFill>
              </a:rPr>
              <a:t>Burada hangi hayvanın aşılama verisine sahip olduğu bilmediğimiz için ilk olarak tüm hayvanların verisini çekiyoruz.</a:t>
            </a:r>
          </a:p>
          <a:p>
            <a:pPr marL="342900" lvl="0" indent="-342900" algn="l" rtl="0">
              <a:spcBef>
                <a:spcPts val="1000"/>
              </a:spcBef>
              <a:spcAft>
                <a:spcPts val="0"/>
              </a:spcAft>
              <a:buSzPts val="1800"/>
              <a:buChar char=""/>
            </a:pPr>
            <a:r>
              <a:rPr lang="tr-TR" dirty="0">
                <a:solidFill>
                  <a:schemeClr val="tx1"/>
                </a:solidFill>
              </a:rPr>
              <a:t>Çektiğimiz hayvanların verileri içerisinde aşılama verisine sahip olan hayvanları listemize ekliyoruz.</a:t>
            </a:r>
          </a:p>
          <a:p>
            <a:pPr marL="342900" lvl="0" indent="-342900" algn="l" rtl="0">
              <a:spcBef>
                <a:spcPts val="1000"/>
              </a:spcBef>
              <a:spcAft>
                <a:spcPts val="0"/>
              </a:spcAft>
              <a:buSzPts val="1800"/>
              <a:buChar char=""/>
            </a:pPr>
            <a:endParaRPr lang="tr-TR" dirty="0">
              <a:solidFill>
                <a:schemeClr val="tx1"/>
              </a:solidFill>
            </a:endParaRPr>
          </a:p>
          <a:p>
            <a:pPr marL="0" lvl="0" indent="0" algn="l" rtl="0">
              <a:spcBef>
                <a:spcPts val="1000"/>
              </a:spcBef>
              <a:spcAft>
                <a:spcPts val="0"/>
              </a:spcAft>
              <a:buSzPts val="1800"/>
              <a:buNone/>
            </a:pPr>
            <a:endParaRPr lang="tr-TR" dirty="0">
              <a:solidFill>
                <a:schemeClr val="tx1"/>
              </a:solidFill>
            </a:endParaRPr>
          </a:p>
        </p:txBody>
      </p:sp>
      <p:pic>
        <p:nvPicPr>
          <p:cNvPr id="5" name="Resim 4">
            <a:extLst>
              <a:ext uri="{FF2B5EF4-FFF2-40B4-BE49-F238E27FC236}">
                <a16:creationId xmlns:a16="http://schemas.microsoft.com/office/drawing/2014/main" id="{088FB26E-8157-46AB-B902-B7F74D76E241}"/>
              </a:ext>
            </a:extLst>
          </p:cNvPr>
          <p:cNvPicPr>
            <a:picLocks noChangeAspect="1"/>
          </p:cNvPicPr>
          <p:nvPr/>
        </p:nvPicPr>
        <p:blipFill>
          <a:blip r:embed="rId3"/>
          <a:stretch>
            <a:fillRect/>
          </a:stretch>
        </p:blipFill>
        <p:spPr>
          <a:xfrm>
            <a:off x="6692120" y="1461575"/>
            <a:ext cx="5062080" cy="5250964"/>
          </a:xfrm>
          <a:prstGeom prst="rect">
            <a:avLst/>
          </a:prstGeom>
        </p:spPr>
      </p:pic>
    </p:spTree>
    <p:extLst>
      <p:ext uri="{BB962C8B-B14F-4D97-AF65-F5344CB8AC3E}">
        <p14:creationId xmlns:p14="http://schemas.microsoft.com/office/powerpoint/2010/main" val="2942179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659147" y="641387"/>
            <a:ext cx="9747485" cy="102304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ts val="3600"/>
              <a:buFont typeface="Century Gothic" panose="020B0502020202020204"/>
              <a:buNone/>
            </a:pPr>
            <a:r>
              <a:rPr lang="tr-TR" b="1" dirty="0" err="1"/>
              <a:t>Haytek</a:t>
            </a:r>
            <a:r>
              <a:rPr lang="tr-TR" b="1" dirty="0"/>
              <a:t> Süt Sığırı Mobil Takip Uygulaması Tanıtımı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15</a:t>
            </a:fld>
            <a:endParaRPr lang="tr-TR"/>
          </a:p>
        </p:txBody>
      </p:sp>
      <p:sp>
        <p:nvSpPr>
          <p:cNvPr id="231" name="Google Shape;231;p7"/>
          <p:cNvSpPr txBox="1">
            <a:spLocks noGrp="1"/>
          </p:cNvSpPr>
          <p:nvPr>
            <p:ph type="body" idx="1"/>
          </p:nvPr>
        </p:nvSpPr>
        <p:spPr>
          <a:xfrm>
            <a:off x="1150099" y="1263613"/>
            <a:ext cx="8744178" cy="49530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1800"/>
              <a:buNone/>
            </a:pPr>
            <a:r>
              <a:rPr lang="tr-TR" b="1" dirty="0">
                <a:solidFill>
                  <a:schemeClr val="accent2">
                    <a:lumMod val="75000"/>
                  </a:schemeClr>
                </a:solidFill>
              </a:rPr>
              <a:t>Aşılama Ekle: </a:t>
            </a:r>
            <a:r>
              <a:rPr lang="tr-TR" b="1" dirty="0" err="1">
                <a:solidFill>
                  <a:schemeClr val="accent2">
                    <a:lumMod val="75000"/>
                  </a:schemeClr>
                </a:solidFill>
              </a:rPr>
              <a:t>asilamaekle.dart</a:t>
            </a:r>
            <a:endParaRPr lang="tr-TR" b="1" dirty="0">
              <a:solidFill>
                <a:schemeClr val="accent2">
                  <a:lumMod val="75000"/>
                </a:schemeClr>
              </a:solidFill>
            </a:endParaRPr>
          </a:p>
          <a:p>
            <a:pPr marL="342900" lvl="0" indent="-342900" algn="l" rtl="0">
              <a:spcBef>
                <a:spcPts val="1000"/>
              </a:spcBef>
              <a:spcAft>
                <a:spcPts val="0"/>
              </a:spcAft>
              <a:buSzPts val="1800"/>
              <a:buChar char=""/>
            </a:pPr>
            <a:r>
              <a:rPr lang="tr-TR" dirty="0">
                <a:solidFill>
                  <a:schemeClr val="tx1"/>
                </a:solidFill>
              </a:rPr>
              <a:t>Yetiştiricilerin süt sığırlarının aşılama verilerini </a:t>
            </a:r>
            <a:r>
              <a:rPr lang="tr-TR" dirty="0" err="1">
                <a:solidFill>
                  <a:schemeClr val="tx1"/>
                </a:solidFill>
              </a:rPr>
              <a:t>Firebase</a:t>
            </a:r>
            <a:r>
              <a:rPr lang="tr-TR" dirty="0">
                <a:solidFill>
                  <a:schemeClr val="tx1"/>
                </a:solidFill>
              </a:rPr>
              <a:t> veri tabanına kaydedebilmesini sağlamaktadır.</a:t>
            </a:r>
          </a:p>
        </p:txBody>
      </p:sp>
      <p:pic>
        <p:nvPicPr>
          <p:cNvPr id="3" name="Resim 2">
            <a:extLst>
              <a:ext uri="{FF2B5EF4-FFF2-40B4-BE49-F238E27FC236}">
                <a16:creationId xmlns:a16="http://schemas.microsoft.com/office/drawing/2014/main" id="{41CC5B4A-80BC-58D5-8CA4-BF2986870021}"/>
              </a:ext>
            </a:extLst>
          </p:cNvPr>
          <p:cNvPicPr>
            <a:picLocks noChangeAspect="1"/>
          </p:cNvPicPr>
          <p:nvPr/>
        </p:nvPicPr>
        <p:blipFill>
          <a:blip r:embed="rId3"/>
          <a:stretch>
            <a:fillRect/>
          </a:stretch>
        </p:blipFill>
        <p:spPr>
          <a:xfrm>
            <a:off x="1229518" y="2506329"/>
            <a:ext cx="7996543" cy="4151799"/>
          </a:xfrm>
          <a:prstGeom prst="rect">
            <a:avLst/>
          </a:prstGeom>
        </p:spPr>
      </p:pic>
      <p:pic>
        <p:nvPicPr>
          <p:cNvPr id="6" name="Resim 5">
            <a:extLst>
              <a:ext uri="{FF2B5EF4-FFF2-40B4-BE49-F238E27FC236}">
                <a16:creationId xmlns:a16="http://schemas.microsoft.com/office/drawing/2014/main" id="{58F5C44C-71A9-3D00-6B1B-4D1366FFC15F}"/>
              </a:ext>
            </a:extLst>
          </p:cNvPr>
          <p:cNvPicPr>
            <a:picLocks noChangeAspect="1"/>
          </p:cNvPicPr>
          <p:nvPr/>
        </p:nvPicPr>
        <p:blipFill>
          <a:blip r:embed="rId4"/>
          <a:stretch>
            <a:fillRect/>
          </a:stretch>
        </p:blipFill>
        <p:spPr>
          <a:xfrm>
            <a:off x="9377217" y="1708187"/>
            <a:ext cx="2814783" cy="4619132"/>
          </a:xfrm>
          <a:prstGeom prst="rect">
            <a:avLst/>
          </a:prstGeom>
        </p:spPr>
      </p:pic>
    </p:spTree>
    <p:extLst>
      <p:ext uri="{BB962C8B-B14F-4D97-AF65-F5344CB8AC3E}">
        <p14:creationId xmlns:p14="http://schemas.microsoft.com/office/powerpoint/2010/main" val="3227127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659147" y="641387"/>
            <a:ext cx="9747485" cy="102304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ts val="3600"/>
              <a:buFont typeface="Century Gothic" panose="020B0502020202020204"/>
              <a:buNone/>
            </a:pPr>
            <a:r>
              <a:rPr lang="tr-TR" b="1"/>
              <a:t>Haytek Süt Sığırı Mobil Takip Uygulaması Tanıtımı</a:t>
            </a:r>
            <a:endParaRPr lang="tr-TR" b="1" dirty="0"/>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smtClean="0"/>
              <a:t>16</a:t>
            </a:fld>
            <a:endParaRPr lang="tr-TR"/>
          </a:p>
        </p:txBody>
      </p:sp>
      <p:sp>
        <p:nvSpPr>
          <p:cNvPr id="231" name="Google Shape;231;p7"/>
          <p:cNvSpPr txBox="1">
            <a:spLocks noGrp="1"/>
          </p:cNvSpPr>
          <p:nvPr>
            <p:ph type="body" idx="1"/>
          </p:nvPr>
        </p:nvSpPr>
        <p:spPr>
          <a:xfrm>
            <a:off x="1150099" y="1263613"/>
            <a:ext cx="11135686" cy="49530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1800"/>
              <a:buNone/>
            </a:pPr>
            <a:r>
              <a:rPr lang="tr-TR" b="1" dirty="0">
                <a:solidFill>
                  <a:schemeClr val="accent2">
                    <a:lumMod val="75000"/>
                  </a:schemeClr>
                </a:solidFill>
              </a:rPr>
              <a:t>Aşılama Ekle: </a:t>
            </a:r>
            <a:r>
              <a:rPr lang="tr-TR" b="1" dirty="0" err="1">
                <a:solidFill>
                  <a:schemeClr val="accent2">
                    <a:lumMod val="75000"/>
                  </a:schemeClr>
                </a:solidFill>
              </a:rPr>
              <a:t>asilamaekle.dart</a:t>
            </a:r>
            <a:endParaRPr lang="tr-TR" b="1" dirty="0">
              <a:solidFill>
                <a:schemeClr val="accent2">
                  <a:lumMod val="75000"/>
                </a:schemeClr>
              </a:solidFill>
            </a:endParaRPr>
          </a:p>
          <a:p>
            <a:pPr marL="342900" lvl="0" indent="-342900" algn="l" rtl="0">
              <a:spcBef>
                <a:spcPts val="1000"/>
              </a:spcBef>
              <a:spcAft>
                <a:spcPts val="0"/>
              </a:spcAft>
              <a:buSzPts val="1800"/>
              <a:buChar char=""/>
            </a:pPr>
            <a:r>
              <a:rPr lang="tr-TR" b="1" dirty="0">
                <a:solidFill>
                  <a:schemeClr val="accent2">
                    <a:lumMod val="75000"/>
                  </a:schemeClr>
                </a:solidFill>
              </a:rPr>
              <a:t>Kullanılan Fonksiyonlar</a:t>
            </a:r>
          </a:p>
          <a:p>
            <a:pPr marL="342900" lvl="0" indent="-342900" algn="l" rtl="0">
              <a:spcBef>
                <a:spcPts val="1000"/>
              </a:spcBef>
              <a:spcAft>
                <a:spcPts val="0"/>
              </a:spcAft>
              <a:buSzPts val="1800"/>
              <a:buChar char=""/>
            </a:pPr>
            <a:r>
              <a:rPr lang="tr-TR" b="1" dirty="0" err="1">
                <a:solidFill>
                  <a:schemeClr val="accent2">
                    <a:lumMod val="75000"/>
                  </a:schemeClr>
                </a:solidFill>
              </a:rPr>
              <a:t>createAsilama</a:t>
            </a:r>
            <a:r>
              <a:rPr lang="tr-TR" b="1" dirty="0">
                <a:solidFill>
                  <a:schemeClr val="accent2">
                    <a:lumMod val="75000"/>
                  </a:schemeClr>
                </a:solidFill>
              </a:rPr>
              <a:t>=&gt; </a:t>
            </a:r>
            <a:r>
              <a:rPr lang="tr-TR" dirty="0">
                <a:solidFill>
                  <a:schemeClr val="tx1"/>
                </a:solidFill>
              </a:rPr>
              <a:t>Bu fonksiyon sayesinde yetiştiricilerin, süt </a:t>
            </a:r>
            <a:r>
              <a:rPr lang="tr-TR" dirty="0" err="1">
                <a:solidFill>
                  <a:schemeClr val="tx1"/>
                </a:solidFill>
              </a:rPr>
              <a:t>sığırlarınına</a:t>
            </a:r>
            <a:r>
              <a:rPr lang="tr-TR" dirty="0">
                <a:solidFill>
                  <a:schemeClr val="tx1"/>
                </a:solidFill>
              </a:rPr>
              <a:t> yapılan aşılarını </a:t>
            </a:r>
            <a:r>
              <a:rPr lang="tr-TR" dirty="0" err="1">
                <a:solidFill>
                  <a:schemeClr val="tx1"/>
                </a:solidFill>
              </a:rPr>
              <a:t>Firebase</a:t>
            </a:r>
            <a:r>
              <a:rPr lang="tr-TR" dirty="0">
                <a:solidFill>
                  <a:schemeClr val="tx1"/>
                </a:solidFill>
              </a:rPr>
              <a:t> veri tabanına kaydetmesini sağlıyoruz.</a:t>
            </a:r>
          </a:p>
        </p:txBody>
      </p:sp>
      <p:pic>
        <p:nvPicPr>
          <p:cNvPr id="4" name="Resim 3">
            <a:extLst>
              <a:ext uri="{FF2B5EF4-FFF2-40B4-BE49-F238E27FC236}">
                <a16:creationId xmlns:a16="http://schemas.microsoft.com/office/drawing/2014/main" id="{129A0280-F203-4653-83C6-590E1B8655E2}"/>
              </a:ext>
            </a:extLst>
          </p:cNvPr>
          <p:cNvPicPr>
            <a:picLocks noChangeAspect="1"/>
          </p:cNvPicPr>
          <p:nvPr/>
        </p:nvPicPr>
        <p:blipFill>
          <a:blip r:embed="rId3"/>
          <a:stretch>
            <a:fillRect/>
          </a:stretch>
        </p:blipFill>
        <p:spPr>
          <a:xfrm>
            <a:off x="1150099" y="2931757"/>
            <a:ext cx="4359748" cy="3853951"/>
          </a:xfrm>
          <a:prstGeom prst="rect">
            <a:avLst/>
          </a:prstGeom>
        </p:spPr>
      </p:pic>
      <p:pic>
        <p:nvPicPr>
          <p:cNvPr id="7" name="Resim 6">
            <a:extLst>
              <a:ext uri="{FF2B5EF4-FFF2-40B4-BE49-F238E27FC236}">
                <a16:creationId xmlns:a16="http://schemas.microsoft.com/office/drawing/2014/main" id="{2002B08C-3F28-20FF-5DA5-D0429B1E48B1}"/>
              </a:ext>
            </a:extLst>
          </p:cNvPr>
          <p:cNvPicPr>
            <a:picLocks noChangeAspect="1"/>
          </p:cNvPicPr>
          <p:nvPr/>
        </p:nvPicPr>
        <p:blipFill>
          <a:blip r:embed="rId4"/>
          <a:stretch>
            <a:fillRect/>
          </a:stretch>
        </p:blipFill>
        <p:spPr>
          <a:xfrm>
            <a:off x="5631701" y="2959062"/>
            <a:ext cx="6355364" cy="3826645"/>
          </a:xfrm>
          <a:prstGeom prst="rect">
            <a:avLst/>
          </a:prstGeom>
        </p:spPr>
      </p:pic>
    </p:spTree>
    <p:extLst>
      <p:ext uri="{BB962C8B-B14F-4D97-AF65-F5344CB8AC3E}">
        <p14:creationId xmlns:p14="http://schemas.microsoft.com/office/powerpoint/2010/main" val="1172766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659147" y="641387"/>
            <a:ext cx="9747485" cy="102304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ts val="3600"/>
              <a:buFont typeface="Century Gothic" panose="020B0502020202020204"/>
              <a:buNone/>
            </a:pPr>
            <a:r>
              <a:rPr lang="tr-TR" b="1" dirty="0" err="1"/>
              <a:t>Haytek</a:t>
            </a:r>
            <a:r>
              <a:rPr lang="tr-TR" b="1" dirty="0"/>
              <a:t> Süt Sığırı Mobil Takip Uygulaması Tanıtımı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17</a:t>
            </a:fld>
            <a:endParaRPr lang="tr-TR"/>
          </a:p>
        </p:txBody>
      </p:sp>
      <p:sp>
        <p:nvSpPr>
          <p:cNvPr id="231" name="Google Shape;231;p7"/>
          <p:cNvSpPr txBox="1">
            <a:spLocks noGrp="1"/>
          </p:cNvSpPr>
          <p:nvPr>
            <p:ph type="body" idx="1"/>
          </p:nvPr>
        </p:nvSpPr>
        <p:spPr>
          <a:xfrm>
            <a:off x="1150099" y="1263613"/>
            <a:ext cx="8305186" cy="49530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1800"/>
              <a:buNone/>
            </a:pPr>
            <a:r>
              <a:rPr lang="tr-TR" b="1" dirty="0">
                <a:solidFill>
                  <a:schemeClr val="accent2">
                    <a:lumMod val="75000"/>
                  </a:schemeClr>
                </a:solidFill>
              </a:rPr>
              <a:t>Hastalık Sayfası: </a:t>
            </a:r>
            <a:r>
              <a:rPr lang="tr-TR" b="1" dirty="0" err="1">
                <a:solidFill>
                  <a:schemeClr val="accent2">
                    <a:lumMod val="75000"/>
                  </a:schemeClr>
                </a:solidFill>
              </a:rPr>
              <a:t>refreshHastalik.dart</a:t>
            </a:r>
            <a:endParaRPr lang="tr-TR" sz="1800" b="1" dirty="0">
              <a:solidFill>
                <a:schemeClr val="accent2">
                  <a:lumMod val="75000"/>
                </a:schemeClr>
              </a:solidFill>
            </a:endParaRPr>
          </a:p>
          <a:p>
            <a:pPr marL="342900" lvl="0" indent="-342900" algn="l" rtl="0">
              <a:spcBef>
                <a:spcPts val="1000"/>
              </a:spcBef>
              <a:spcAft>
                <a:spcPts val="0"/>
              </a:spcAft>
              <a:buSzPts val="1800"/>
              <a:buChar char=""/>
            </a:pPr>
            <a:r>
              <a:rPr lang="tr-TR" sz="1800" dirty="0">
                <a:solidFill>
                  <a:schemeClr val="tx1"/>
                </a:solidFill>
              </a:rPr>
              <a:t>Yetiştiricilerin süt sığırlarını kaydettikten sonra, süt sığırlarının geçirdiği hastalıklarını görüntüleyebilmekte ve hastalık verileri kaydedebilmektedir.</a:t>
            </a:r>
            <a:endParaRPr lang="tr-TR" dirty="0">
              <a:solidFill>
                <a:schemeClr val="tx1"/>
              </a:solidFill>
            </a:endParaRPr>
          </a:p>
        </p:txBody>
      </p:sp>
      <p:pic>
        <p:nvPicPr>
          <p:cNvPr id="4" name="Resim 3">
            <a:extLst>
              <a:ext uri="{FF2B5EF4-FFF2-40B4-BE49-F238E27FC236}">
                <a16:creationId xmlns:a16="http://schemas.microsoft.com/office/drawing/2014/main" id="{DF89C064-DFEB-E5EC-CC93-F2BA11A2F428}"/>
              </a:ext>
            </a:extLst>
          </p:cNvPr>
          <p:cNvPicPr>
            <a:picLocks noChangeAspect="1"/>
          </p:cNvPicPr>
          <p:nvPr/>
        </p:nvPicPr>
        <p:blipFill>
          <a:blip r:embed="rId3"/>
          <a:stretch>
            <a:fillRect/>
          </a:stretch>
        </p:blipFill>
        <p:spPr>
          <a:xfrm>
            <a:off x="1255092" y="2782112"/>
            <a:ext cx="7733265" cy="3953726"/>
          </a:xfrm>
          <a:prstGeom prst="rect">
            <a:avLst/>
          </a:prstGeom>
        </p:spPr>
      </p:pic>
      <p:pic>
        <p:nvPicPr>
          <p:cNvPr id="6" name="Resim 5">
            <a:extLst>
              <a:ext uri="{FF2B5EF4-FFF2-40B4-BE49-F238E27FC236}">
                <a16:creationId xmlns:a16="http://schemas.microsoft.com/office/drawing/2014/main" id="{6AF5A410-2392-9180-54D4-E1B8D04E5C3D}"/>
              </a:ext>
            </a:extLst>
          </p:cNvPr>
          <p:cNvPicPr>
            <a:picLocks noChangeAspect="1"/>
          </p:cNvPicPr>
          <p:nvPr/>
        </p:nvPicPr>
        <p:blipFill>
          <a:blip r:embed="rId4"/>
          <a:stretch>
            <a:fillRect/>
          </a:stretch>
        </p:blipFill>
        <p:spPr>
          <a:xfrm>
            <a:off x="9141220" y="1667012"/>
            <a:ext cx="2598515" cy="4441963"/>
          </a:xfrm>
          <a:prstGeom prst="rect">
            <a:avLst/>
          </a:prstGeom>
        </p:spPr>
      </p:pic>
    </p:spTree>
    <p:extLst>
      <p:ext uri="{BB962C8B-B14F-4D97-AF65-F5344CB8AC3E}">
        <p14:creationId xmlns:p14="http://schemas.microsoft.com/office/powerpoint/2010/main" val="3956522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659147" y="641387"/>
            <a:ext cx="9747485" cy="102304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ts val="3600"/>
              <a:buFont typeface="Century Gothic" panose="020B0502020202020204"/>
              <a:buNone/>
            </a:pPr>
            <a:r>
              <a:rPr lang="tr-TR" b="1" dirty="0" err="1"/>
              <a:t>Haytek</a:t>
            </a:r>
            <a:r>
              <a:rPr lang="tr-TR" b="1" dirty="0"/>
              <a:t> Süt Sığırı Mobil Takip Uygulaması Tanıtımı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smtClean="0"/>
              <a:t>18</a:t>
            </a:fld>
            <a:endParaRPr lang="tr-TR"/>
          </a:p>
        </p:txBody>
      </p:sp>
      <p:sp>
        <p:nvSpPr>
          <p:cNvPr id="231" name="Google Shape;231;p7"/>
          <p:cNvSpPr txBox="1">
            <a:spLocks noGrp="1"/>
          </p:cNvSpPr>
          <p:nvPr>
            <p:ph type="body" idx="1"/>
          </p:nvPr>
        </p:nvSpPr>
        <p:spPr>
          <a:xfrm>
            <a:off x="1150099" y="1263612"/>
            <a:ext cx="6689956" cy="5623571"/>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1800"/>
              <a:buNone/>
            </a:pPr>
            <a:r>
              <a:rPr lang="tr-TR" b="1" dirty="0">
                <a:solidFill>
                  <a:schemeClr val="accent2">
                    <a:lumMod val="75000"/>
                  </a:schemeClr>
                </a:solidFill>
              </a:rPr>
              <a:t>Hastalık Sayfası: </a:t>
            </a:r>
            <a:r>
              <a:rPr lang="tr-TR" b="1" dirty="0" err="1">
                <a:solidFill>
                  <a:schemeClr val="accent2">
                    <a:lumMod val="75000"/>
                  </a:schemeClr>
                </a:solidFill>
              </a:rPr>
              <a:t>refreshHastalik.dart</a:t>
            </a:r>
            <a:endParaRPr lang="tr-TR" sz="1800" b="1" dirty="0">
              <a:solidFill>
                <a:schemeClr val="accent2">
                  <a:lumMod val="75000"/>
                </a:schemeClr>
              </a:solidFill>
            </a:endParaRPr>
          </a:p>
          <a:p>
            <a:pPr marL="342900" lvl="0" indent="-342900" algn="l" rtl="0">
              <a:spcBef>
                <a:spcPts val="1000"/>
              </a:spcBef>
              <a:spcAft>
                <a:spcPts val="0"/>
              </a:spcAft>
              <a:buSzPts val="1800"/>
              <a:buChar char=""/>
            </a:pPr>
            <a:r>
              <a:rPr lang="tr-TR" b="1" dirty="0">
                <a:solidFill>
                  <a:schemeClr val="accent2">
                    <a:lumMod val="75000"/>
                  </a:schemeClr>
                </a:solidFill>
              </a:rPr>
              <a:t>Kullanılan Fonksiyonlar</a:t>
            </a:r>
          </a:p>
          <a:p>
            <a:pPr marL="342900" lvl="0" indent="-342900" algn="l" rtl="0">
              <a:spcBef>
                <a:spcPts val="1000"/>
              </a:spcBef>
              <a:spcAft>
                <a:spcPts val="0"/>
              </a:spcAft>
              <a:buSzPts val="1800"/>
              <a:buChar char=""/>
            </a:pPr>
            <a:r>
              <a:rPr lang="tr-TR" b="1" dirty="0">
                <a:solidFill>
                  <a:schemeClr val="accent2">
                    <a:lumMod val="75000"/>
                  </a:schemeClr>
                </a:solidFill>
              </a:rPr>
              <a:t>_</a:t>
            </a:r>
            <a:r>
              <a:rPr lang="tr-TR" b="1" dirty="0" err="1">
                <a:solidFill>
                  <a:schemeClr val="accent2">
                    <a:lumMod val="75000"/>
                  </a:schemeClr>
                </a:solidFill>
              </a:rPr>
              <a:t>readTumHayvanlar</a:t>
            </a:r>
            <a:r>
              <a:rPr lang="tr-TR" b="1" dirty="0">
                <a:solidFill>
                  <a:schemeClr val="accent2">
                    <a:lumMod val="75000"/>
                  </a:schemeClr>
                </a:solidFill>
              </a:rPr>
              <a:t>() =&gt; </a:t>
            </a:r>
            <a:r>
              <a:rPr lang="tr-TR" dirty="0">
                <a:solidFill>
                  <a:schemeClr val="tx1"/>
                </a:solidFill>
              </a:rPr>
              <a:t>Aşılama sayfasında kullandığımız fonksiyonda, kod içerisine yazdığımız </a:t>
            </a:r>
            <a:r>
              <a:rPr lang="tr-TR" dirty="0" err="1">
                <a:solidFill>
                  <a:schemeClr val="tx1"/>
                </a:solidFill>
              </a:rPr>
              <a:t>asilama</a:t>
            </a:r>
            <a:r>
              <a:rPr lang="tr-TR" dirty="0">
                <a:solidFill>
                  <a:schemeClr val="tx1"/>
                </a:solidFill>
              </a:rPr>
              <a:t> yerine </a:t>
            </a:r>
            <a:r>
              <a:rPr lang="tr-TR" dirty="0" err="1">
                <a:solidFill>
                  <a:schemeClr val="tx1"/>
                </a:solidFill>
              </a:rPr>
              <a:t>hastalik</a:t>
            </a:r>
            <a:r>
              <a:rPr lang="tr-TR" dirty="0">
                <a:solidFill>
                  <a:schemeClr val="tx1"/>
                </a:solidFill>
              </a:rPr>
              <a:t> yazarak bu sefer hastalık verilerini çekmiş olduk.</a:t>
            </a:r>
          </a:p>
          <a:p>
            <a:pPr marL="342900" lvl="0" indent="-342900" algn="l" rtl="0">
              <a:spcBef>
                <a:spcPts val="1000"/>
              </a:spcBef>
              <a:spcAft>
                <a:spcPts val="0"/>
              </a:spcAft>
              <a:buSzPts val="1800"/>
              <a:buChar char=""/>
            </a:pPr>
            <a:r>
              <a:rPr lang="tr-TR" b="1" dirty="0">
                <a:solidFill>
                  <a:schemeClr val="accent2">
                    <a:lumMod val="75000"/>
                  </a:schemeClr>
                </a:solidFill>
              </a:rPr>
              <a:t>_</a:t>
            </a:r>
            <a:r>
              <a:rPr lang="tr-TR" b="1" dirty="0" err="1">
                <a:solidFill>
                  <a:schemeClr val="accent2">
                    <a:lumMod val="75000"/>
                  </a:schemeClr>
                </a:solidFill>
              </a:rPr>
              <a:t>arananTumHayvanlar</a:t>
            </a:r>
            <a:r>
              <a:rPr lang="tr-TR" b="1" dirty="0">
                <a:solidFill>
                  <a:schemeClr val="accent2">
                    <a:lumMod val="75000"/>
                  </a:schemeClr>
                </a:solidFill>
              </a:rPr>
              <a:t>() </a:t>
            </a:r>
            <a:r>
              <a:rPr lang="tr-TR" dirty="0">
                <a:solidFill>
                  <a:schemeClr val="tx1"/>
                </a:solidFill>
              </a:rPr>
              <a:t>=&gt; Aranan hayvanı bulabilmek için _</a:t>
            </a:r>
            <a:r>
              <a:rPr lang="tr-TR" dirty="0" err="1">
                <a:solidFill>
                  <a:schemeClr val="tx1"/>
                </a:solidFill>
              </a:rPr>
              <a:t>hayvanverileri</a:t>
            </a:r>
            <a:r>
              <a:rPr lang="tr-TR" dirty="0">
                <a:solidFill>
                  <a:schemeClr val="tx1"/>
                </a:solidFill>
              </a:rPr>
              <a:t> listesi içerisinden arama </a:t>
            </a:r>
            <a:r>
              <a:rPr lang="tr-TR" dirty="0" err="1">
                <a:solidFill>
                  <a:schemeClr val="tx1"/>
                </a:solidFill>
              </a:rPr>
              <a:t>textfield’ına</a:t>
            </a:r>
            <a:r>
              <a:rPr lang="tr-TR" dirty="0">
                <a:solidFill>
                  <a:schemeClr val="tx1"/>
                </a:solidFill>
              </a:rPr>
              <a:t> yazdığımız hayvanımıza eşit olan veriyi getiriyoruz.</a:t>
            </a:r>
          </a:p>
          <a:p>
            <a:pPr marL="342900" lvl="0" indent="-342900" algn="l" rtl="0">
              <a:spcBef>
                <a:spcPts val="1000"/>
              </a:spcBef>
              <a:spcAft>
                <a:spcPts val="0"/>
              </a:spcAft>
              <a:buSzPts val="1800"/>
              <a:buChar char=""/>
            </a:pPr>
            <a:endParaRPr lang="tr-TR" dirty="0">
              <a:solidFill>
                <a:schemeClr val="tx1"/>
              </a:solidFill>
            </a:endParaRPr>
          </a:p>
          <a:p>
            <a:pPr marL="342900" lvl="0" indent="-342900" algn="l" rtl="0">
              <a:spcBef>
                <a:spcPts val="1000"/>
              </a:spcBef>
              <a:spcAft>
                <a:spcPts val="0"/>
              </a:spcAft>
              <a:buSzPts val="1800"/>
              <a:buChar char=""/>
            </a:pPr>
            <a:endParaRPr lang="tr-TR" dirty="0">
              <a:solidFill>
                <a:schemeClr val="tx1"/>
              </a:solidFill>
            </a:endParaRPr>
          </a:p>
          <a:p>
            <a:pPr marL="0" lvl="0" indent="0" algn="l" rtl="0">
              <a:spcBef>
                <a:spcPts val="1000"/>
              </a:spcBef>
              <a:spcAft>
                <a:spcPts val="0"/>
              </a:spcAft>
              <a:buSzPts val="1800"/>
              <a:buNone/>
            </a:pPr>
            <a:endParaRPr lang="tr-TR" dirty="0">
              <a:solidFill>
                <a:schemeClr val="tx1"/>
              </a:solidFill>
            </a:endParaRPr>
          </a:p>
        </p:txBody>
      </p:sp>
      <p:pic>
        <p:nvPicPr>
          <p:cNvPr id="3" name="Resim 2">
            <a:extLst>
              <a:ext uri="{FF2B5EF4-FFF2-40B4-BE49-F238E27FC236}">
                <a16:creationId xmlns:a16="http://schemas.microsoft.com/office/drawing/2014/main" id="{E424674C-09A5-C48F-1784-8558CA6AC30E}"/>
              </a:ext>
            </a:extLst>
          </p:cNvPr>
          <p:cNvPicPr>
            <a:picLocks noChangeAspect="1"/>
          </p:cNvPicPr>
          <p:nvPr/>
        </p:nvPicPr>
        <p:blipFill>
          <a:blip r:embed="rId3"/>
          <a:stretch>
            <a:fillRect/>
          </a:stretch>
        </p:blipFill>
        <p:spPr>
          <a:xfrm>
            <a:off x="7840055" y="1459149"/>
            <a:ext cx="3999672" cy="4074385"/>
          </a:xfrm>
          <a:prstGeom prst="rect">
            <a:avLst/>
          </a:prstGeom>
        </p:spPr>
      </p:pic>
      <p:pic>
        <p:nvPicPr>
          <p:cNvPr id="6" name="Resim 5">
            <a:extLst>
              <a:ext uri="{FF2B5EF4-FFF2-40B4-BE49-F238E27FC236}">
                <a16:creationId xmlns:a16="http://schemas.microsoft.com/office/drawing/2014/main" id="{6246EC8A-D0C5-5D4D-3F68-1022806C3522}"/>
              </a:ext>
            </a:extLst>
          </p:cNvPr>
          <p:cNvPicPr>
            <a:picLocks noChangeAspect="1"/>
          </p:cNvPicPr>
          <p:nvPr/>
        </p:nvPicPr>
        <p:blipFill>
          <a:blip r:embed="rId4"/>
          <a:stretch>
            <a:fillRect/>
          </a:stretch>
        </p:blipFill>
        <p:spPr>
          <a:xfrm>
            <a:off x="2309596" y="4499586"/>
            <a:ext cx="3978892" cy="2189604"/>
          </a:xfrm>
          <a:prstGeom prst="rect">
            <a:avLst/>
          </a:prstGeom>
        </p:spPr>
      </p:pic>
    </p:spTree>
    <p:extLst>
      <p:ext uri="{BB962C8B-B14F-4D97-AF65-F5344CB8AC3E}">
        <p14:creationId xmlns:p14="http://schemas.microsoft.com/office/powerpoint/2010/main" val="393191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659147" y="641387"/>
            <a:ext cx="9747485" cy="102304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ts val="3600"/>
              <a:buFont typeface="Century Gothic" panose="020B0502020202020204"/>
              <a:buNone/>
            </a:pPr>
            <a:r>
              <a:rPr lang="tr-TR" b="1" dirty="0" err="1"/>
              <a:t>Haytek</a:t>
            </a:r>
            <a:r>
              <a:rPr lang="tr-TR" b="1" dirty="0"/>
              <a:t> Süt Sığırı Mobil Takip Uygulaması Tanıtımı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19</a:t>
            </a:fld>
            <a:endParaRPr lang="tr-TR"/>
          </a:p>
        </p:txBody>
      </p:sp>
      <p:sp>
        <p:nvSpPr>
          <p:cNvPr id="231" name="Google Shape;231;p7"/>
          <p:cNvSpPr txBox="1">
            <a:spLocks noGrp="1"/>
          </p:cNvSpPr>
          <p:nvPr>
            <p:ph type="body" idx="1"/>
          </p:nvPr>
        </p:nvSpPr>
        <p:spPr>
          <a:xfrm>
            <a:off x="1150099" y="1263613"/>
            <a:ext cx="8744178" cy="49530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1800"/>
              <a:buNone/>
            </a:pPr>
            <a:r>
              <a:rPr lang="tr-TR" b="1" dirty="0">
                <a:solidFill>
                  <a:schemeClr val="accent2">
                    <a:lumMod val="75000"/>
                  </a:schemeClr>
                </a:solidFill>
              </a:rPr>
              <a:t>Hastalık Ekle: </a:t>
            </a:r>
            <a:r>
              <a:rPr lang="tr-TR" b="1" dirty="0" err="1">
                <a:solidFill>
                  <a:schemeClr val="accent2">
                    <a:lumMod val="75000"/>
                  </a:schemeClr>
                </a:solidFill>
              </a:rPr>
              <a:t>hastalikekle.dart</a:t>
            </a:r>
            <a:endParaRPr lang="tr-TR" b="1" dirty="0">
              <a:solidFill>
                <a:schemeClr val="accent2">
                  <a:lumMod val="75000"/>
                </a:schemeClr>
              </a:solidFill>
            </a:endParaRPr>
          </a:p>
          <a:p>
            <a:pPr marL="342900" lvl="0" indent="-342900" algn="l" rtl="0">
              <a:spcBef>
                <a:spcPts val="1000"/>
              </a:spcBef>
              <a:spcAft>
                <a:spcPts val="0"/>
              </a:spcAft>
              <a:buSzPts val="1800"/>
              <a:buChar char=""/>
            </a:pPr>
            <a:r>
              <a:rPr lang="tr-TR" dirty="0">
                <a:solidFill>
                  <a:schemeClr val="tx1"/>
                </a:solidFill>
              </a:rPr>
              <a:t>Yetiştiricilerin süt sığırlarının hastalık verilerini </a:t>
            </a:r>
            <a:r>
              <a:rPr lang="tr-TR" dirty="0" err="1">
                <a:solidFill>
                  <a:schemeClr val="tx1"/>
                </a:solidFill>
              </a:rPr>
              <a:t>Firebase</a:t>
            </a:r>
            <a:r>
              <a:rPr lang="tr-TR" dirty="0">
                <a:solidFill>
                  <a:schemeClr val="tx1"/>
                </a:solidFill>
              </a:rPr>
              <a:t> veri tabanına kaydedebilmesini sağlamaktadır.</a:t>
            </a:r>
          </a:p>
        </p:txBody>
      </p:sp>
      <p:pic>
        <p:nvPicPr>
          <p:cNvPr id="4" name="Resim 3">
            <a:extLst>
              <a:ext uri="{FF2B5EF4-FFF2-40B4-BE49-F238E27FC236}">
                <a16:creationId xmlns:a16="http://schemas.microsoft.com/office/drawing/2014/main" id="{5AA1B54D-D639-C6B7-A44D-9FD02297BCA3}"/>
              </a:ext>
            </a:extLst>
          </p:cNvPr>
          <p:cNvPicPr>
            <a:picLocks noChangeAspect="1"/>
          </p:cNvPicPr>
          <p:nvPr/>
        </p:nvPicPr>
        <p:blipFill>
          <a:blip r:embed="rId3"/>
          <a:stretch>
            <a:fillRect/>
          </a:stretch>
        </p:blipFill>
        <p:spPr>
          <a:xfrm>
            <a:off x="9480158" y="1645490"/>
            <a:ext cx="2572331" cy="4619132"/>
          </a:xfrm>
          <a:prstGeom prst="rect">
            <a:avLst/>
          </a:prstGeom>
        </p:spPr>
      </p:pic>
      <p:pic>
        <p:nvPicPr>
          <p:cNvPr id="7" name="Resim 6">
            <a:extLst>
              <a:ext uri="{FF2B5EF4-FFF2-40B4-BE49-F238E27FC236}">
                <a16:creationId xmlns:a16="http://schemas.microsoft.com/office/drawing/2014/main" id="{9CFD74FF-1AD2-1EED-E760-2471EBE65D0B}"/>
              </a:ext>
            </a:extLst>
          </p:cNvPr>
          <p:cNvPicPr>
            <a:picLocks noChangeAspect="1"/>
          </p:cNvPicPr>
          <p:nvPr/>
        </p:nvPicPr>
        <p:blipFill>
          <a:blip r:embed="rId4"/>
          <a:stretch>
            <a:fillRect/>
          </a:stretch>
        </p:blipFill>
        <p:spPr>
          <a:xfrm>
            <a:off x="1311579" y="2480807"/>
            <a:ext cx="7554125" cy="4079019"/>
          </a:xfrm>
          <a:prstGeom prst="rect">
            <a:avLst/>
          </a:prstGeom>
        </p:spPr>
      </p:pic>
    </p:spTree>
    <p:extLst>
      <p:ext uri="{BB962C8B-B14F-4D97-AF65-F5344CB8AC3E}">
        <p14:creationId xmlns:p14="http://schemas.microsoft.com/office/powerpoint/2010/main" val="1745208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
          <p:cNvSpPr txBox="1">
            <a:spLocks noGrp="1"/>
          </p:cNvSpPr>
          <p:nvPr>
            <p:ph type="title"/>
          </p:nvPr>
        </p:nvSpPr>
        <p:spPr>
          <a:xfrm>
            <a:off x="1311579" y="478646"/>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İÇİNDEKİLER</a:t>
            </a:r>
          </a:p>
        </p:txBody>
      </p:sp>
      <p:sp>
        <p:nvSpPr>
          <p:cNvPr id="205" name="Google Shape;205;p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a:t>
            </a:fld>
            <a:endParaRPr lang="tr-TR"/>
          </a:p>
        </p:txBody>
      </p:sp>
      <p:pic>
        <p:nvPicPr>
          <p:cNvPr id="206" name="Google Shape;206;p4"/>
          <p:cNvPicPr preferRelativeResize="0"/>
          <p:nvPr/>
        </p:nvPicPr>
        <p:blipFill rotWithShape="1">
          <a:blip r:embed="rId3"/>
          <a:srcRect l="7414" t="14357" r="29954"/>
          <a:stretch>
            <a:fillRect/>
          </a:stretch>
        </p:blipFill>
        <p:spPr>
          <a:xfrm>
            <a:off x="10026650" y="4741251"/>
            <a:ext cx="1812026" cy="2002768"/>
          </a:xfrm>
          <a:prstGeom prst="ellipse">
            <a:avLst/>
          </a:prstGeom>
          <a:noFill/>
          <a:ln>
            <a:noFill/>
          </a:ln>
        </p:spPr>
      </p:pic>
      <p:sp>
        <p:nvSpPr>
          <p:cNvPr id="207" name="Google Shape;207;p4"/>
          <p:cNvSpPr txBox="1"/>
          <p:nvPr/>
        </p:nvSpPr>
        <p:spPr>
          <a:xfrm>
            <a:off x="2592925" y="1264555"/>
            <a:ext cx="8153400" cy="53340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ct val="100000"/>
              <a:buFont typeface="Noto Sans Symbols"/>
              <a:buNone/>
            </a:pPr>
            <a:endPar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342900" algn="just" rtl="0">
              <a:spcBef>
                <a:spcPts val="1000"/>
              </a:spcBef>
              <a:spcAft>
                <a:spcPts val="0"/>
              </a:spcAft>
              <a:buClr>
                <a:schemeClr val="accent1"/>
              </a:buClr>
              <a:buSzPct val="100000"/>
              <a:buFont typeface="Noto Sans Symbols"/>
              <a:buChar char=""/>
            </a:pP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Dart Programlama Dili Nedir?</a:t>
            </a:r>
            <a:endParaRPr lang="tr-TR" sz="1800" b="1"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342900" algn="just" rtl="0">
              <a:spcBef>
                <a:spcPts val="1000"/>
              </a:spcBef>
              <a:spcAft>
                <a:spcPts val="0"/>
              </a:spcAft>
              <a:buClr>
                <a:schemeClr val="accent1"/>
              </a:buClr>
              <a:buSzPct val="100000"/>
              <a:buFont typeface="Noto Sans Symbols"/>
              <a:buChar char=""/>
            </a:pPr>
            <a:r>
              <a:rPr lang="tr-TR" sz="1800" b="1" i="0" u="none" strike="noStrike" cap="none" dirty="0" err="1">
                <a:solidFill>
                  <a:srgbClr val="3F3F3F"/>
                </a:solidFill>
                <a:latin typeface="Century Gothic" panose="020B0502020202020204"/>
                <a:ea typeface="Century Gothic" panose="020B0502020202020204"/>
                <a:cs typeface="Century Gothic" panose="020B0502020202020204"/>
                <a:sym typeface="Century Gothic" panose="020B0502020202020204"/>
              </a:rPr>
              <a:t>Flutter</a:t>
            </a: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 Nedir?</a:t>
            </a:r>
          </a:p>
          <a:p>
            <a:pPr marL="342900" marR="0" lvl="0" indent="-342900" algn="just" rtl="0">
              <a:spcBef>
                <a:spcPts val="1000"/>
              </a:spcBef>
              <a:spcAft>
                <a:spcPts val="0"/>
              </a:spcAft>
              <a:buClr>
                <a:schemeClr val="accent1"/>
              </a:buClr>
              <a:buSzPct val="100000"/>
              <a:buFont typeface="Noto Sans Symbols"/>
              <a:buChar char=""/>
            </a:pPr>
            <a:r>
              <a:rPr lang="tr-TR" sz="1800" b="1" i="0" u="none" strike="noStrike" cap="none" dirty="0" err="1">
                <a:solidFill>
                  <a:srgbClr val="3F3F3F"/>
                </a:solidFill>
                <a:latin typeface="Century Gothic" panose="020B0502020202020204"/>
                <a:ea typeface="Century Gothic" panose="020B0502020202020204"/>
                <a:cs typeface="Century Gothic" panose="020B0502020202020204"/>
                <a:sym typeface="Century Gothic" panose="020B0502020202020204"/>
              </a:rPr>
              <a:t>Firebase</a:t>
            </a: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 Veri Tabanı Nedir?</a:t>
            </a:r>
          </a:p>
          <a:p>
            <a:pPr marL="342900" marR="0" lvl="0" indent="-342900" algn="just" rtl="0">
              <a:spcBef>
                <a:spcPts val="1000"/>
              </a:spcBef>
              <a:spcAft>
                <a:spcPts val="0"/>
              </a:spcAft>
              <a:buClr>
                <a:schemeClr val="accent1"/>
              </a:buClr>
              <a:buSzPct val="100000"/>
              <a:buFont typeface="Noto Sans Symbols"/>
              <a:buChar char=""/>
            </a:pPr>
            <a:r>
              <a:rPr lang="tr-TR" sz="1800" b="1" i="0" u="none" strike="noStrike" cap="none" dirty="0" err="1">
                <a:solidFill>
                  <a:srgbClr val="3F3F3F"/>
                </a:solidFill>
                <a:latin typeface="Century Gothic" panose="020B0502020202020204"/>
                <a:ea typeface="Century Gothic" panose="020B0502020202020204"/>
                <a:cs typeface="Century Gothic" panose="020B0502020202020204"/>
                <a:sym typeface="Century Gothic" panose="020B0502020202020204"/>
              </a:rPr>
              <a:t>Json</a:t>
            </a: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 Nedir?</a:t>
            </a:r>
          </a:p>
          <a:p>
            <a:pPr marL="342900" marR="0" lvl="0" indent="-342900" rtl="0">
              <a:spcBef>
                <a:spcPts val="1000"/>
              </a:spcBef>
              <a:spcAft>
                <a:spcPts val="0"/>
              </a:spcAft>
              <a:buClr>
                <a:schemeClr val="accent1"/>
              </a:buClr>
              <a:buSzPct val="100000"/>
              <a:buFont typeface="Noto Sans Symbols"/>
              <a:buChar char=""/>
            </a:pPr>
            <a:r>
              <a:rPr lang="tr-TR" sz="1800" b="1" i="0" u="none" strike="noStrike" cap="none" dirty="0" err="1">
                <a:solidFill>
                  <a:srgbClr val="3F3F3F"/>
                </a:solidFill>
                <a:latin typeface="Century Gothic" panose="020B0502020202020204"/>
                <a:ea typeface="Century Gothic" panose="020B0502020202020204"/>
                <a:cs typeface="Century Gothic" panose="020B0502020202020204"/>
                <a:sym typeface="Century Gothic" panose="020B0502020202020204"/>
              </a:rPr>
              <a:t>Haytek</a:t>
            </a: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 Süt Sığırı Mobil Takip Uygulamasının Amacı Ve Önemi</a:t>
            </a:r>
          </a:p>
          <a:p>
            <a:pPr marL="342900" marR="0" lvl="0" indent="-342900" rtl="0">
              <a:spcBef>
                <a:spcPts val="1000"/>
              </a:spcBef>
              <a:spcAft>
                <a:spcPts val="0"/>
              </a:spcAft>
              <a:buClr>
                <a:schemeClr val="accent1"/>
              </a:buClr>
              <a:buSzPct val="100000"/>
              <a:buFont typeface="Noto Sans Symbols"/>
              <a:buChar char=""/>
            </a:pPr>
            <a:r>
              <a:rPr lang="tr-TR" sz="1800" b="1" i="0" u="none" strike="noStrike" cap="none" dirty="0" err="1">
                <a:solidFill>
                  <a:srgbClr val="3F3F3F"/>
                </a:solidFill>
                <a:latin typeface="Century Gothic" panose="020B0502020202020204"/>
                <a:ea typeface="Century Gothic" panose="020B0502020202020204"/>
                <a:cs typeface="Century Gothic" panose="020B0502020202020204"/>
                <a:sym typeface="Century Gothic" panose="020B0502020202020204"/>
              </a:rPr>
              <a:t>Haytek</a:t>
            </a: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 Süt Sığırı Mobil Takip Uygulaması</a:t>
            </a:r>
          </a:p>
          <a:p>
            <a:pPr marL="342900" marR="0" lvl="0" indent="-342900" rtl="0">
              <a:spcBef>
                <a:spcPts val="1000"/>
              </a:spcBef>
              <a:spcAft>
                <a:spcPts val="0"/>
              </a:spcAft>
              <a:buClr>
                <a:schemeClr val="accent1"/>
              </a:buClr>
              <a:buSzPct val="100000"/>
              <a:buFont typeface="Noto Sans Symbols"/>
              <a:buChar char=""/>
            </a:pP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Kaynakça</a:t>
            </a:r>
          </a:p>
          <a:p>
            <a:pPr marL="342900" marR="0" lvl="0" indent="-342900" algn="just" rtl="0">
              <a:spcBef>
                <a:spcPts val="1000"/>
              </a:spcBef>
              <a:spcAft>
                <a:spcPts val="0"/>
              </a:spcAft>
              <a:buClr>
                <a:schemeClr val="accent1"/>
              </a:buClr>
              <a:buSzPct val="100000"/>
              <a:buFont typeface="Noto Sans Symbols"/>
              <a:buChar char=""/>
            </a:pPr>
            <a:endPar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342900" algn="just" rtl="0">
              <a:spcBef>
                <a:spcPts val="1000"/>
              </a:spcBef>
              <a:spcAft>
                <a:spcPts val="0"/>
              </a:spcAft>
              <a:buClr>
                <a:schemeClr val="accent1"/>
              </a:buClr>
              <a:buSzPct val="100000"/>
              <a:buFont typeface="Noto Sans Symbols"/>
              <a:buChar char=""/>
            </a:pPr>
            <a:endPar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236855" algn="just" rtl="0">
              <a:spcBef>
                <a:spcPts val="1000"/>
              </a:spcBef>
              <a:spcAft>
                <a:spcPts val="0"/>
              </a:spcAft>
              <a:buClr>
                <a:schemeClr val="accent1"/>
              </a:buClr>
              <a:buSzPct val="100000"/>
              <a:buFont typeface="Noto Sans Symbols"/>
              <a:buNone/>
            </a:pPr>
            <a:endParaRPr lang="tr-TR" sz="1800" b="0"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236855" algn="just" rtl="0">
              <a:spcBef>
                <a:spcPts val="1000"/>
              </a:spcBef>
              <a:spcAft>
                <a:spcPts val="0"/>
              </a:spcAft>
              <a:buClr>
                <a:schemeClr val="accent1"/>
              </a:buClr>
              <a:buSzPct val="100000"/>
              <a:buFont typeface="Noto Sans Symbols"/>
              <a:buNone/>
            </a:pPr>
            <a:endParaRPr lang="tr-TR" sz="1800" b="0"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236855" algn="just" rtl="0">
              <a:spcBef>
                <a:spcPts val="1000"/>
              </a:spcBef>
              <a:spcAft>
                <a:spcPts val="0"/>
              </a:spcAft>
              <a:buClr>
                <a:schemeClr val="accent1"/>
              </a:buClr>
              <a:buSzPct val="100000"/>
              <a:buFont typeface="Noto Sans Symbols"/>
              <a:buNone/>
            </a:pPr>
            <a:endPar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659147" y="641387"/>
            <a:ext cx="9747485" cy="102304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ts val="3600"/>
              <a:buFont typeface="Century Gothic" panose="020B0502020202020204"/>
              <a:buNone/>
            </a:pPr>
            <a:r>
              <a:rPr lang="tr-TR" b="1"/>
              <a:t>Haytek Süt Sığırı Mobil Takip Uygulaması Tanıtımı</a:t>
            </a:r>
            <a:endParaRPr lang="tr-TR" b="1" dirty="0"/>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smtClean="0"/>
              <a:t>20</a:t>
            </a:fld>
            <a:endParaRPr lang="tr-TR"/>
          </a:p>
        </p:txBody>
      </p:sp>
      <p:sp>
        <p:nvSpPr>
          <p:cNvPr id="231" name="Google Shape;231;p7"/>
          <p:cNvSpPr txBox="1">
            <a:spLocks noGrp="1"/>
          </p:cNvSpPr>
          <p:nvPr>
            <p:ph type="body" idx="1"/>
          </p:nvPr>
        </p:nvSpPr>
        <p:spPr>
          <a:xfrm>
            <a:off x="1150099" y="1263613"/>
            <a:ext cx="11135686" cy="49530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1800"/>
              <a:buNone/>
            </a:pPr>
            <a:r>
              <a:rPr lang="tr-TR" b="1" dirty="0">
                <a:solidFill>
                  <a:schemeClr val="accent2">
                    <a:lumMod val="75000"/>
                  </a:schemeClr>
                </a:solidFill>
              </a:rPr>
              <a:t>Hastalık Ekle: </a:t>
            </a:r>
            <a:r>
              <a:rPr lang="tr-TR" b="1" dirty="0" err="1">
                <a:solidFill>
                  <a:schemeClr val="accent2">
                    <a:lumMod val="75000"/>
                  </a:schemeClr>
                </a:solidFill>
              </a:rPr>
              <a:t>hastalikekle.dart</a:t>
            </a:r>
            <a:endParaRPr lang="tr-TR" b="1" dirty="0">
              <a:solidFill>
                <a:schemeClr val="accent2">
                  <a:lumMod val="75000"/>
                </a:schemeClr>
              </a:solidFill>
            </a:endParaRPr>
          </a:p>
          <a:p>
            <a:pPr marL="342900" lvl="0" indent="-342900" algn="l" rtl="0">
              <a:spcBef>
                <a:spcPts val="1000"/>
              </a:spcBef>
              <a:spcAft>
                <a:spcPts val="0"/>
              </a:spcAft>
              <a:buSzPts val="1800"/>
              <a:buChar char=""/>
            </a:pPr>
            <a:r>
              <a:rPr lang="tr-TR" b="1" dirty="0">
                <a:solidFill>
                  <a:schemeClr val="accent2">
                    <a:lumMod val="75000"/>
                  </a:schemeClr>
                </a:solidFill>
              </a:rPr>
              <a:t>Kullanılan Fonksiyonlar</a:t>
            </a:r>
          </a:p>
          <a:p>
            <a:pPr marL="342900" lvl="0" indent="-342900" algn="l" rtl="0">
              <a:spcBef>
                <a:spcPts val="1000"/>
              </a:spcBef>
              <a:spcAft>
                <a:spcPts val="0"/>
              </a:spcAft>
              <a:buSzPts val="1800"/>
              <a:buChar char=""/>
            </a:pPr>
            <a:r>
              <a:rPr lang="tr-TR" b="1" dirty="0" err="1">
                <a:solidFill>
                  <a:schemeClr val="accent2">
                    <a:lumMod val="75000"/>
                  </a:schemeClr>
                </a:solidFill>
              </a:rPr>
              <a:t>createHastalik</a:t>
            </a:r>
            <a:r>
              <a:rPr lang="tr-TR" b="1" dirty="0">
                <a:solidFill>
                  <a:schemeClr val="accent2">
                    <a:lumMod val="75000"/>
                  </a:schemeClr>
                </a:solidFill>
              </a:rPr>
              <a:t>=&gt; </a:t>
            </a:r>
            <a:r>
              <a:rPr lang="tr-TR" dirty="0">
                <a:solidFill>
                  <a:schemeClr val="tx1"/>
                </a:solidFill>
              </a:rPr>
              <a:t>Bu fonksiyon sayesinde yetiştiricilerin, süt sığırlarının da görülen hastalıkları </a:t>
            </a:r>
            <a:r>
              <a:rPr lang="tr-TR" dirty="0" err="1">
                <a:solidFill>
                  <a:schemeClr val="tx1"/>
                </a:solidFill>
              </a:rPr>
              <a:t>Firebase</a:t>
            </a:r>
            <a:r>
              <a:rPr lang="tr-TR" dirty="0">
                <a:solidFill>
                  <a:schemeClr val="tx1"/>
                </a:solidFill>
              </a:rPr>
              <a:t> veri tabanına kaydetmesini sağlıyoruz.</a:t>
            </a:r>
          </a:p>
        </p:txBody>
      </p:sp>
      <p:pic>
        <p:nvPicPr>
          <p:cNvPr id="3" name="Resim 2">
            <a:extLst>
              <a:ext uri="{FF2B5EF4-FFF2-40B4-BE49-F238E27FC236}">
                <a16:creationId xmlns:a16="http://schemas.microsoft.com/office/drawing/2014/main" id="{55AE190B-5DBE-5682-1D7E-4BF2A0AA6C95}"/>
              </a:ext>
            </a:extLst>
          </p:cNvPr>
          <p:cNvPicPr>
            <a:picLocks noChangeAspect="1"/>
          </p:cNvPicPr>
          <p:nvPr/>
        </p:nvPicPr>
        <p:blipFill>
          <a:blip r:embed="rId3"/>
          <a:stretch>
            <a:fillRect/>
          </a:stretch>
        </p:blipFill>
        <p:spPr>
          <a:xfrm>
            <a:off x="1255997" y="2959063"/>
            <a:ext cx="4840003" cy="3834288"/>
          </a:xfrm>
          <a:prstGeom prst="rect">
            <a:avLst/>
          </a:prstGeom>
        </p:spPr>
      </p:pic>
      <p:pic>
        <p:nvPicPr>
          <p:cNvPr id="6" name="Resim 5">
            <a:extLst>
              <a:ext uri="{FF2B5EF4-FFF2-40B4-BE49-F238E27FC236}">
                <a16:creationId xmlns:a16="http://schemas.microsoft.com/office/drawing/2014/main" id="{8AE034B6-4606-E9F7-DF9D-58BF8CB554FD}"/>
              </a:ext>
            </a:extLst>
          </p:cNvPr>
          <p:cNvPicPr>
            <a:picLocks noChangeAspect="1"/>
          </p:cNvPicPr>
          <p:nvPr/>
        </p:nvPicPr>
        <p:blipFill rotWithShape="1">
          <a:blip r:embed="rId4"/>
          <a:srcRect r="4961"/>
          <a:stretch/>
        </p:blipFill>
        <p:spPr>
          <a:xfrm>
            <a:off x="6144450" y="2959063"/>
            <a:ext cx="5637647" cy="3823293"/>
          </a:xfrm>
          <a:prstGeom prst="rect">
            <a:avLst/>
          </a:prstGeom>
        </p:spPr>
      </p:pic>
    </p:spTree>
    <p:extLst>
      <p:ext uri="{BB962C8B-B14F-4D97-AF65-F5344CB8AC3E}">
        <p14:creationId xmlns:p14="http://schemas.microsoft.com/office/powerpoint/2010/main" val="2491301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659147" y="641387"/>
            <a:ext cx="9747485" cy="102304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ts val="3600"/>
              <a:buFont typeface="Century Gothic" panose="020B0502020202020204"/>
              <a:buNone/>
            </a:pPr>
            <a:r>
              <a:rPr lang="tr-TR" b="1" dirty="0" err="1"/>
              <a:t>Haytek</a:t>
            </a:r>
            <a:r>
              <a:rPr lang="tr-TR" b="1" dirty="0"/>
              <a:t> Süt Sığırı Mobil Takip Uygulaması Tanıtımı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21</a:t>
            </a:fld>
            <a:endParaRPr lang="tr-TR"/>
          </a:p>
        </p:txBody>
      </p:sp>
      <p:sp>
        <p:nvSpPr>
          <p:cNvPr id="231" name="Google Shape;231;p7"/>
          <p:cNvSpPr txBox="1">
            <a:spLocks noGrp="1"/>
          </p:cNvSpPr>
          <p:nvPr>
            <p:ph type="body" idx="1"/>
          </p:nvPr>
        </p:nvSpPr>
        <p:spPr>
          <a:xfrm>
            <a:off x="1150099" y="1263613"/>
            <a:ext cx="8305186" cy="49530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1800"/>
              <a:buNone/>
            </a:pPr>
            <a:r>
              <a:rPr lang="tr-TR" b="1" dirty="0">
                <a:solidFill>
                  <a:schemeClr val="accent2">
                    <a:lumMod val="75000"/>
                  </a:schemeClr>
                </a:solidFill>
              </a:rPr>
              <a:t>Tohumlama Sayfası: </a:t>
            </a:r>
            <a:r>
              <a:rPr lang="tr-TR" b="1" dirty="0" err="1">
                <a:solidFill>
                  <a:schemeClr val="accent2">
                    <a:lumMod val="75000"/>
                  </a:schemeClr>
                </a:solidFill>
              </a:rPr>
              <a:t>refreshTohumlama.dart</a:t>
            </a:r>
            <a:endParaRPr lang="tr-TR" sz="1800" b="1" dirty="0">
              <a:solidFill>
                <a:schemeClr val="accent2">
                  <a:lumMod val="75000"/>
                </a:schemeClr>
              </a:solidFill>
            </a:endParaRPr>
          </a:p>
          <a:p>
            <a:pPr marL="342900" lvl="0" indent="-342900" algn="l" rtl="0">
              <a:spcBef>
                <a:spcPts val="1000"/>
              </a:spcBef>
              <a:spcAft>
                <a:spcPts val="0"/>
              </a:spcAft>
              <a:buSzPts val="1800"/>
              <a:buChar char=""/>
            </a:pPr>
            <a:r>
              <a:rPr lang="tr-TR" sz="1800" dirty="0">
                <a:solidFill>
                  <a:schemeClr val="tx1"/>
                </a:solidFill>
              </a:rPr>
              <a:t>Yetiştiricilerin süt sığırlarını kaydettikten sonra, süt sığırlarına yapılan tohumlamalarını görüntüleyebilmekte ve tohumlama verileri kaydedebilmektedir.</a:t>
            </a:r>
            <a:endParaRPr lang="tr-TR" dirty="0">
              <a:solidFill>
                <a:schemeClr val="tx1"/>
              </a:solidFill>
            </a:endParaRPr>
          </a:p>
        </p:txBody>
      </p:sp>
      <p:pic>
        <p:nvPicPr>
          <p:cNvPr id="7" name="Resim 6">
            <a:extLst>
              <a:ext uri="{FF2B5EF4-FFF2-40B4-BE49-F238E27FC236}">
                <a16:creationId xmlns:a16="http://schemas.microsoft.com/office/drawing/2014/main" id="{4BA8FE1F-0EE1-F419-4E3D-C24A33F17589}"/>
              </a:ext>
            </a:extLst>
          </p:cNvPr>
          <p:cNvPicPr>
            <a:picLocks noChangeAspect="1"/>
          </p:cNvPicPr>
          <p:nvPr/>
        </p:nvPicPr>
        <p:blipFill>
          <a:blip r:embed="rId3"/>
          <a:stretch>
            <a:fillRect/>
          </a:stretch>
        </p:blipFill>
        <p:spPr>
          <a:xfrm>
            <a:off x="1311578" y="2711131"/>
            <a:ext cx="7647595" cy="3982074"/>
          </a:xfrm>
          <a:prstGeom prst="rect">
            <a:avLst/>
          </a:prstGeom>
        </p:spPr>
      </p:pic>
      <p:pic>
        <p:nvPicPr>
          <p:cNvPr id="9" name="Resim 8" descr="metin içeren bir resim&#10;&#10;Açıklama otomatik olarak oluşturuldu">
            <a:extLst>
              <a:ext uri="{FF2B5EF4-FFF2-40B4-BE49-F238E27FC236}">
                <a16:creationId xmlns:a16="http://schemas.microsoft.com/office/drawing/2014/main" id="{4B33C27F-C345-6F09-075B-A4A282A44E39}"/>
              </a:ext>
            </a:extLst>
          </p:cNvPr>
          <p:cNvPicPr>
            <a:picLocks noChangeAspect="1"/>
          </p:cNvPicPr>
          <p:nvPr/>
        </p:nvPicPr>
        <p:blipFill>
          <a:blip r:embed="rId4"/>
          <a:stretch>
            <a:fillRect/>
          </a:stretch>
        </p:blipFill>
        <p:spPr>
          <a:xfrm>
            <a:off x="9224954" y="1751983"/>
            <a:ext cx="3052203" cy="4552186"/>
          </a:xfrm>
          <a:prstGeom prst="rect">
            <a:avLst/>
          </a:prstGeom>
        </p:spPr>
      </p:pic>
    </p:spTree>
    <p:extLst>
      <p:ext uri="{BB962C8B-B14F-4D97-AF65-F5344CB8AC3E}">
        <p14:creationId xmlns:p14="http://schemas.microsoft.com/office/powerpoint/2010/main" val="575107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659147" y="641387"/>
            <a:ext cx="9747485" cy="102304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ts val="3600"/>
              <a:buFont typeface="Century Gothic" panose="020B0502020202020204"/>
              <a:buNone/>
            </a:pPr>
            <a:r>
              <a:rPr lang="tr-TR" b="1" dirty="0" err="1"/>
              <a:t>Haytek</a:t>
            </a:r>
            <a:r>
              <a:rPr lang="tr-TR" b="1" dirty="0"/>
              <a:t> Süt Sığırı Mobil Takip Uygulaması Tanıtımı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smtClean="0"/>
              <a:t>22</a:t>
            </a:fld>
            <a:endParaRPr lang="tr-TR"/>
          </a:p>
        </p:txBody>
      </p:sp>
      <p:sp>
        <p:nvSpPr>
          <p:cNvPr id="231" name="Google Shape;231;p7"/>
          <p:cNvSpPr txBox="1">
            <a:spLocks noGrp="1"/>
          </p:cNvSpPr>
          <p:nvPr>
            <p:ph type="body" idx="1"/>
          </p:nvPr>
        </p:nvSpPr>
        <p:spPr>
          <a:xfrm>
            <a:off x="1150099" y="1263612"/>
            <a:ext cx="6689956" cy="5623571"/>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1800"/>
              <a:buNone/>
            </a:pPr>
            <a:r>
              <a:rPr lang="tr-TR" b="1" dirty="0">
                <a:solidFill>
                  <a:schemeClr val="accent2">
                    <a:lumMod val="75000"/>
                  </a:schemeClr>
                </a:solidFill>
              </a:rPr>
              <a:t>Tohumlama Sayfası: </a:t>
            </a:r>
            <a:r>
              <a:rPr lang="tr-TR" b="1" dirty="0" err="1">
                <a:solidFill>
                  <a:schemeClr val="accent2">
                    <a:lumMod val="75000"/>
                  </a:schemeClr>
                </a:solidFill>
              </a:rPr>
              <a:t>refreshTohumlama.dart</a:t>
            </a:r>
            <a:endParaRPr lang="tr-TR" sz="1800" b="1" dirty="0">
              <a:solidFill>
                <a:schemeClr val="accent2">
                  <a:lumMod val="75000"/>
                </a:schemeClr>
              </a:solidFill>
            </a:endParaRPr>
          </a:p>
          <a:p>
            <a:pPr marL="342900" lvl="0" indent="-342900" algn="l" rtl="0">
              <a:spcBef>
                <a:spcPts val="1000"/>
              </a:spcBef>
              <a:spcAft>
                <a:spcPts val="0"/>
              </a:spcAft>
              <a:buSzPts val="1800"/>
              <a:buChar char=""/>
            </a:pPr>
            <a:r>
              <a:rPr lang="tr-TR" b="1" dirty="0">
                <a:solidFill>
                  <a:schemeClr val="accent2">
                    <a:lumMod val="75000"/>
                  </a:schemeClr>
                </a:solidFill>
              </a:rPr>
              <a:t>Kullanılan Fonksiyonlar</a:t>
            </a:r>
          </a:p>
          <a:p>
            <a:pPr marL="342900" lvl="0" indent="-342900" algn="l" rtl="0">
              <a:spcBef>
                <a:spcPts val="1000"/>
              </a:spcBef>
              <a:spcAft>
                <a:spcPts val="0"/>
              </a:spcAft>
              <a:buSzPts val="1800"/>
              <a:buChar char=""/>
            </a:pPr>
            <a:r>
              <a:rPr lang="tr-TR" b="1" dirty="0">
                <a:solidFill>
                  <a:schemeClr val="accent2">
                    <a:lumMod val="75000"/>
                  </a:schemeClr>
                </a:solidFill>
              </a:rPr>
              <a:t>_</a:t>
            </a:r>
            <a:r>
              <a:rPr lang="tr-TR" b="1" dirty="0" err="1">
                <a:solidFill>
                  <a:schemeClr val="accent2">
                    <a:lumMod val="75000"/>
                  </a:schemeClr>
                </a:solidFill>
              </a:rPr>
              <a:t>readTumHayvanlar</a:t>
            </a:r>
            <a:r>
              <a:rPr lang="tr-TR" b="1" dirty="0">
                <a:solidFill>
                  <a:schemeClr val="accent2">
                    <a:lumMod val="75000"/>
                  </a:schemeClr>
                </a:solidFill>
              </a:rPr>
              <a:t>() =&gt; </a:t>
            </a:r>
            <a:r>
              <a:rPr lang="tr-TR" dirty="0">
                <a:solidFill>
                  <a:schemeClr val="tx1"/>
                </a:solidFill>
              </a:rPr>
              <a:t>Hastalık sayfasında kullandığımız fonksiyonda, kod içerisine yazdığımız </a:t>
            </a:r>
            <a:r>
              <a:rPr lang="tr-TR" dirty="0" err="1">
                <a:solidFill>
                  <a:schemeClr val="tx1"/>
                </a:solidFill>
              </a:rPr>
              <a:t>hastalik</a:t>
            </a:r>
            <a:r>
              <a:rPr lang="tr-TR" dirty="0">
                <a:solidFill>
                  <a:schemeClr val="tx1"/>
                </a:solidFill>
              </a:rPr>
              <a:t> yerine tohumlama yazarak bu sefer tohumlama verilerini çekmiş olduk.</a:t>
            </a:r>
          </a:p>
          <a:p>
            <a:pPr marL="342900" lvl="0" indent="-342900" algn="l" rtl="0">
              <a:spcBef>
                <a:spcPts val="1000"/>
              </a:spcBef>
              <a:spcAft>
                <a:spcPts val="0"/>
              </a:spcAft>
              <a:buSzPts val="1800"/>
              <a:buChar char=""/>
            </a:pPr>
            <a:r>
              <a:rPr lang="tr-TR" b="1" dirty="0">
                <a:solidFill>
                  <a:schemeClr val="accent2">
                    <a:lumMod val="75000"/>
                  </a:schemeClr>
                </a:solidFill>
              </a:rPr>
              <a:t>_</a:t>
            </a:r>
            <a:r>
              <a:rPr lang="tr-TR" b="1" dirty="0" err="1">
                <a:solidFill>
                  <a:schemeClr val="accent2">
                    <a:lumMod val="75000"/>
                  </a:schemeClr>
                </a:solidFill>
              </a:rPr>
              <a:t>arananTumHayvanlar</a:t>
            </a:r>
            <a:r>
              <a:rPr lang="tr-TR" b="1" dirty="0">
                <a:solidFill>
                  <a:schemeClr val="accent2">
                    <a:lumMod val="75000"/>
                  </a:schemeClr>
                </a:solidFill>
              </a:rPr>
              <a:t>() </a:t>
            </a:r>
            <a:r>
              <a:rPr lang="tr-TR" dirty="0">
                <a:solidFill>
                  <a:schemeClr val="tx1"/>
                </a:solidFill>
              </a:rPr>
              <a:t>=&gt; Aranan hayvanı bulabilmek için _</a:t>
            </a:r>
            <a:r>
              <a:rPr lang="tr-TR" dirty="0" err="1">
                <a:solidFill>
                  <a:schemeClr val="tx1"/>
                </a:solidFill>
              </a:rPr>
              <a:t>hayvanverileri</a:t>
            </a:r>
            <a:r>
              <a:rPr lang="tr-TR" dirty="0">
                <a:solidFill>
                  <a:schemeClr val="tx1"/>
                </a:solidFill>
              </a:rPr>
              <a:t> listesi içerisinden arama </a:t>
            </a:r>
            <a:r>
              <a:rPr lang="tr-TR" dirty="0" err="1">
                <a:solidFill>
                  <a:schemeClr val="tx1"/>
                </a:solidFill>
              </a:rPr>
              <a:t>textfield’ına</a:t>
            </a:r>
            <a:r>
              <a:rPr lang="tr-TR" dirty="0">
                <a:solidFill>
                  <a:schemeClr val="tx1"/>
                </a:solidFill>
              </a:rPr>
              <a:t> yazdığımız hayvanımıza eşit olan veriyi getiriyoruz.</a:t>
            </a:r>
          </a:p>
          <a:p>
            <a:pPr marL="342900" lvl="0" indent="-342900" algn="l" rtl="0">
              <a:spcBef>
                <a:spcPts val="1000"/>
              </a:spcBef>
              <a:spcAft>
                <a:spcPts val="0"/>
              </a:spcAft>
              <a:buSzPts val="1800"/>
              <a:buChar char=""/>
            </a:pPr>
            <a:endParaRPr lang="tr-TR" dirty="0">
              <a:solidFill>
                <a:schemeClr val="tx1"/>
              </a:solidFill>
            </a:endParaRPr>
          </a:p>
          <a:p>
            <a:pPr marL="342900" lvl="0" indent="-342900" algn="l" rtl="0">
              <a:spcBef>
                <a:spcPts val="1000"/>
              </a:spcBef>
              <a:spcAft>
                <a:spcPts val="0"/>
              </a:spcAft>
              <a:buSzPts val="1800"/>
              <a:buChar char=""/>
            </a:pPr>
            <a:endParaRPr lang="tr-TR" dirty="0">
              <a:solidFill>
                <a:schemeClr val="tx1"/>
              </a:solidFill>
            </a:endParaRPr>
          </a:p>
          <a:p>
            <a:pPr marL="0" lvl="0" indent="0" algn="l" rtl="0">
              <a:spcBef>
                <a:spcPts val="1000"/>
              </a:spcBef>
              <a:spcAft>
                <a:spcPts val="0"/>
              </a:spcAft>
              <a:buSzPts val="1800"/>
              <a:buNone/>
            </a:pPr>
            <a:endParaRPr lang="tr-TR" dirty="0">
              <a:solidFill>
                <a:schemeClr val="tx1"/>
              </a:solidFill>
            </a:endParaRPr>
          </a:p>
        </p:txBody>
      </p:sp>
      <p:pic>
        <p:nvPicPr>
          <p:cNvPr id="4" name="Resim 3">
            <a:extLst>
              <a:ext uri="{FF2B5EF4-FFF2-40B4-BE49-F238E27FC236}">
                <a16:creationId xmlns:a16="http://schemas.microsoft.com/office/drawing/2014/main" id="{962D86FE-D9AD-E7AB-5043-865544D2EE2D}"/>
              </a:ext>
            </a:extLst>
          </p:cNvPr>
          <p:cNvPicPr>
            <a:picLocks noChangeAspect="1"/>
          </p:cNvPicPr>
          <p:nvPr/>
        </p:nvPicPr>
        <p:blipFill>
          <a:blip r:embed="rId3"/>
          <a:stretch>
            <a:fillRect/>
          </a:stretch>
        </p:blipFill>
        <p:spPr>
          <a:xfrm>
            <a:off x="8004566" y="1452283"/>
            <a:ext cx="3911114" cy="3406589"/>
          </a:xfrm>
          <a:prstGeom prst="rect">
            <a:avLst/>
          </a:prstGeom>
        </p:spPr>
      </p:pic>
      <p:pic>
        <p:nvPicPr>
          <p:cNvPr id="7" name="Resim 6">
            <a:extLst>
              <a:ext uri="{FF2B5EF4-FFF2-40B4-BE49-F238E27FC236}">
                <a16:creationId xmlns:a16="http://schemas.microsoft.com/office/drawing/2014/main" id="{410E5C5F-950B-E02D-C26A-6AC40260B6CE}"/>
              </a:ext>
            </a:extLst>
          </p:cNvPr>
          <p:cNvPicPr>
            <a:picLocks noChangeAspect="1"/>
          </p:cNvPicPr>
          <p:nvPr/>
        </p:nvPicPr>
        <p:blipFill>
          <a:blip r:embed="rId4"/>
          <a:stretch>
            <a:fillRect/>
          </a:stretch>
        </p:blipFill>
        <p:spPr>
          <a:xfrm>
            <a:off x="1221819" y="4434159"/>
            <a:ext cx="6618236" cy="2320457"/>
          </a:xfrm>
          <a:prstGeom prst="rect">
            <a:avLst/>
          </a:prstGeom>
        </p:spPr>
      </p:pic>
    </p:spTree>
    <p:extLst>
      <p:ext uri="{BB962C8B-B14F-4D97-AF65-F5344CB8AC3E}">
        <p14:creationId xmlns:p14="http://schemas.microsoft.com/office/powerpoint/2010/main" val="3485546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659147" y="641387"/>
            <a:ext cx="9747485" cy="102304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ts val="3600"/>
              <a:buFont typeface="Century Gothic" panose="020B0502020202020204"/>
              <a:buNone/>
            </a:pPr>
            <a:r>
              <a:rPr lang="tr-TR" b="1" dirty="0" err="1"/>
              <a:t>Haytek</a:t>
            </a:r>
            <a:r>
              <a:rPr lang="tr-TR" b="1" dirty="0"/>
              <a:t> Süt Sığırı Mobil Takip Uygulaması Tanıtımı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23</a:t>
            </a:fld>
            <a:endParaRPr lang="tr-TR"/>
          </a:p>
        </p:txBody>
      </p:sp>
      <p:sp>
        <p:nvSpPr>
          <p:cNvPr id="231" name="Google Shape;231;p7"/>
          <p:cNvSpPr txBox="1">
            <a:spLocks noGrp="1"/>
          </p:cNvSpPr>
          <p:nvPr>
            <p:ph type="body" idx="1"/>
          </p:nvPr>
        </p:nvSpPr>
        <p:spPr>
          <a:xfrm>
            <a:off x="1150099" y="1263613"/>
            <a:ext cx="8744178" cy="49530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1800"/>
              <a:buNone/>
            </a:pPr>
            <a:r>
              <a:rPr lang="tr-TR" b="1" dirty="0">
                <a:solidFill>
                  <a:schemeClr val="accent2">
                    <a:lumMod val="75000"/>
                  </a:schemeClr>
                </a:solidFill>
              </a:rPr>
              <a:t>Tohumlama Ekle: </a:t>
            </a:r>
            <a:r>
              <a:rPr lang="tr-TR" b="1" dirty="0" err="1">
                <a:solidFill>
                  <a:schemeClr val="accent2">
                    <a:lumMod val="75000"/>
                  </a:schemeClr>
                </a:solidFill>
              </a:rPr>
              <a:t>tohumlamaekle.dart</a:t>
            </a:r>
            <a:endParaRPr lang="tr-TR" b="1" dirty="0">
              <a:solidFill>
                <a:schemeClr val="accent2">
                  <a:lumMod val="75000"/>
                </a:schemeClr>
              </a:solidFill>
            </a:endParaRPr>
          </a:p>
          <a:p>
            <a:pPr marL="342900" lvl="0" indent="-342900" algn="l" rtl="0">
              <a:spcBef>
                <a:spcPts val="1000"/>
              </a:spcBef>
              <a:spcAft>
                <a:spcPts val="0"/>
              </a:spcAft>
              <a:buSzPts val="1800"/>
              <a:buChar char=""/>
            </a:pPr>
            <a:r>
              <a:rPr lang="tr-TR" dirty="0">
                <a:solidFill>
                  <a:schemeClr val="tx1"/>
                </a:solidFill>
              </a:rPr>
              <a:t>Yetiştiricilerin süt sığırlarının tohumlama verilerini </a:t>
            </a:r>
            <a:r>
              <a:rPr lang="tr-TR" dirty="0" err="1">
                <a:solidFill>
                  <a:schemeClr val="tx1"/>
                </a:solidFill>
              </a:rPr>
              <a:t>Firebase</a:t>
            </a:r>
            <a:r>
              <a:rPr lang="tr-TR" dirty="0">
                <a:solidFill>
                  <a:schemeClr val="tx1"/>
                </a:solidFill>
              </a:rPr>
              <a:t> veri tabanına kaydedebilmesini sağlamaktadır.</a:t>
            </a:r>
          </a:p>
        </p:txBody>
      </p:sp>
      <p:pic>
        <p:nvPicPr>
          <p:cNvPr id="3" name="Resim 2">
            <a:extLst>
              <a:ext uri="{FF2B5EF4-FFF2-40B4-BE49-F238E27FC236}">
                <a16:creationId xmlns:a16="http://schemas.microsoft.com/office/drawing/2014/main" id="{5459115F-51A3-292B-6DBA-B786640F85AD}"/>
              </a:ext>
            </a:extLst>
          </p:cNvPr>
          <p:cNvPicPr>
            <a:picLocks noChangeAspect="1"/>
          </p:cNvPicPr>
          <p:nvPr/>
        </p:nvPicPr>
        <p:blipFill>
          <a:blip r:embed="rId3"/>
          <a:stretch>
            <a:fillRect/>
          </a:stretch>
        </p:blipFill>
        <p:spPr>
          <a:xfrm>
            <a:off x="9411318" y="1827651"/>
            <a:ext cx="2666211" cy="4499668"/>
          </a:xfrm>
          <a:prstGeom prst="rect">
            <a:avLst/>
          </a:prstGeom>
        </p:spPr>
      </p:pic>
      <p:pic>
        <p:nvPicPr>
          <p:cNvPr id="6" name="Resim 5">
            <a:extLst>
              <a:ext uri="{FF2B5EF4-FFF2-40B4-BE49-F238E27FC236}">
                <a16:creationId xmlns:a16="http://schemas.microsoft.com/office/drawing/2014/main" id="{58B3BDBF-A6FB-4448-FF71-05ABE7CD6357}"/>
              </a:ext>
            </a:extLst>
          </p:cNvPr>
          <p:cNvPicPr>
            <a:picLocks noChangeAspect="1"/>
          </p:cNvPicPr>
          <p:nvPr/>
        </p:nvPicPr>
        <p:blipFill>
          <a:blip r:embed="rId4"/>
          <a:stretch>
            <a:fillRect/>
          </a:stretch>
        </p:blipFill>
        <p:spPr>
          <a:xfrm>
            <a:off x="1245795" y="2584364"/>
            <a:ext cx="8068325" cy="4070563"/>
          </a:xfrm>
          <a:prstGeom prst="rect">
            <a:avLst/>
          </a:prstGeom>
        </p:spPr>
      </p:pic>
    </p:spTree>
    <p:extLst>
      <p:ext uri="{BB962C8B-B14F-4D97-AF65-F5344CB8AC3E}">
        <p14:creationId xmlns:p14="http://schemas.microsoft.com/office/powerpoint/2010/main" val="137678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659147" y="641387"/>
            <a:ext cx="9747485" cy="102304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ts val="3600"/>
              <a:buFont typeface="Century Gothic" panose="020B0502020202020204"/>
              <a:buNone/>
            </a:pPr>
            <a:r>
              <a:rPr lang="tr-TR" b="1"/>
              <a:t>Haytek Süt Sığırı Mobil Takip Uygulaması Tanıtımı</a:t>
            </a:r>
            <a:endParaRPr lang="tr-TR" b="1" dirty="0"/>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smtClean="0"/>
              <a:t>24</a:t>
            </a:fld>
            <a:endParaRPr lang="tr-TR"/>
          </a:p>
        </p:txBody>
      </p:sp>
      <p:sp>
        <p:nvSpPr>
          <p:cNvPr id="231" name="Google Shape;231;p7"/>
          <p:cNvSpPr txBox="1">
            <a:spLocks noGrp="1"/>
          </p:cNvSpPr>
          <p:nvPr>
            <p:ph type="body" idx="1"/>
          </p:nvPr>
        </p:nvSpPr>
        <p:spPr>
          <a:xfrm>
            <a:off x="1150099" y="1263613"/>
            <a:ext cx="11135686" cy="49530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1800"/>
              <a:buNone/>
            </a:pPr>
            <a:r>
              <a:rPr lang="tr-TR" b="1" dirty="0">
                <a:solidFill>
                  <a:schemeClr val="accent2">
                    <a:lumMod val="75000"/>
                  </a:schemeClr>
                </a:solidFill>
              </a:rPr>
              <a:t>Tohumlama Ekle: </a:t>
            </a:r>
            <a:r>
              <a:rPr lang="tr-TR" b="1" dirty="0" err="1">
                <a:solidFill>
                  <a:schemeClr val="accent2">
                    <a:lumMod val="75000"/>
                  </a:schemeClr>
                </a:solidFill>
              </a:rPr>
              <a:t>tohumlamaekle.dart</a:t>
            </a:r>
            <a:endParaRPr lang="tr-TR" b="1" dirty="0">
              <a:solidFill>
                <a:schemeClr val="accent2">
                  <a:lumMod val="75000"/>
                </a:schemeClr>
              </a:solidFill>
            </a:endParaRPr>
          </a:p>
          <a:p>
            <a:pPr marL="342900" lvl="0" indent="-342900" algn="l" rtl="0">
              <a:spcBef>
                <a:spcPts val="1000"/>
              </a:spcBef>
              <a:spcAft>
                <a:spcPts val="0"/>
              </a:spcAft>
              <a:buSzPts val="1800"/>
              <a:buChar char=""/>
            </a:pPr>
            <a:r>
              <a:rPr lang="tr-TR" b="1" dirty="0">
                <a:solidFill>
                  <a:schemeClr val="accent2">
                    <a:lumMod val="75000"/>
                  </a:schemeClr>
                </a:solidFill>
              </a:rPr>
              <a:t>Kullanılan Fonksiyonlar</a:t>
            </a:r>
          </a:p>
          <a:p>
            <a:pPr marL="342900" lvl="0" indent="-342900" algn="l" rtl="0">
              <a:spcBef>
                <a:spcPts val="1000"/>
              </a:spcBef>
              <a:spcAft>
                <a:spcPts val="0"/>
              </a:spcAft>
              <a:buSzPts val="1800"/>
              <a:buChar char=""/>
            </a:pPr>
            <a:r>
              <a:rPr lang="tr-TR" b="1" dirty="0" err="1">
                <a:solidFill>
                  <a:schemeClr val="accent2">
                    <a:lumMod val="75000"/>
                  </a:schemeClr>
                </a:solidFill>
              </a:rPr>
              <a:t>createTohumlama</a:t>
            </a:r>
            <a:r>
              <a:rPr lang="tr-TR" b="1" dirty="0">
                <a:solidFill>
                  <a:schemeClr val="accent2">
                    <a:lumMod val="75000"/>
                  </a:schemeClr>
                </a:solidFill>
              </a:rPr>
              <a:t>=&gt; </a:t>
            </a:r>
            <a:r>
              <a:rPr lang="tr-TR" dirty="0">
                <a:solidFill>
                  <a:schemeClr val="tx1"/>
                </a:solidFill>
              </a:rPr>
              <a:t>Bu fonksiyon sayesinde yetiştiricilerin, süt </a:t>
            </a:r>
            <a:r>
              <a:rPr lang="tr-TR" dirty="0" err="1">
                <a:solidFill>
                  <a:schemeClr val="tx1"/>
                </a:solidFill>
              </a:rPr>
              <a:t>sığırlarınına</a:t>
            </a:r>
            <a:r>
              <a:rPr lang="tr-TR" dirty="0">
                <a:solidFill>
                  <a:schemeClr val="tx1"/>
                </a:solidFill>
              </a:rPr>
              <a:t> yapılan tohumlamaların </a:t>
            </a:r>
            <a:r>
              <a:rPr lang="tr-TR" dirty="0" err="1">
                <a:solidFill>
                  <a:schemeClr val="tx1"/>
                </a:solidFill>
              </a:rPr>
              <a:t>Firebase</a:t>
            </a:r>
            <a:r>
              <a:rPr lang="tr-TR" dirty="0">
                <a:solidFill>
                  <a:schemeClr val="tx1"/>
                </a:solidFill>
              </a:rPr>
              <a:t> veri tabanına kaydetmesini sağlıyoruz.</a:t>
            </a:r>
          </a:p>
        </p:txBody>
      </p:sp>
      <p:pic>
        <p:nvPicPr>
          <p:cNvPr id="4" name="Resim 3">
            <a:extLst>
              <a:ext uri="{FF2B5EF4-FFF2-40B4-BE49-F238E27FC236}">
                <a16:creationId xmlns:a16="http://schemas.microsoft.com/office/drawing/2014/main" id="{E0065CDF-43D4-ECE7-5C86-E888BB4FB2C4}"/>
              </a:ext>
            </a:extLst>
          </p:cNvPr>
          <p:cNvPicPr>
            <a:picLocks noChangeAspect="1"/>
          </p:cNvPicPr>
          <p:nvPr/>
        </p:nvPicPr>
        <p:blipFill>
          <a:blip r:embed="rId3"/>
          <a:stretch>
            <a:fillRect/>
          </a:stretch>
        </p:blipFill>
        <p:spPr>
          <a:xfrm>
            <a:off x="1311579" y="2959062"/>
            <a:ext cx="5370817" cy="3823293"/>
          </a:xfrm>
          <a:prstGeom prst="rect">
            <a:avLst/>
          </a:prstGeom>
        </p:spPr>
      </p:pic>
      <p:pic>
        <p:nvPicPr>
          <p:cNvPr id="7" name="Resim 6">
            <a:extLst>
              <a:ext uri="{FF2B5EF4-FFF2-40B4-BE49-F238E27FC236}">
                <a16:creationId xmlns:a16="http://schemas.microsoft.com/office/drawing/2014/main" id="{593C8102-020B-6A31-71BB-BA98B4763F67}"/>
              </a:ext>
            </a:extLst>
          </p:cNvPr>
          <p:cNvPicPr>
            <a:picLocks noChangeAspect="1"/>
          </p:cNvPicPr>
          <p:nvPr/>
        </p:nvPicPr>
        <p:blipFill rotWithShape="1">
          <a:blip r:embed="rId4"/>
          <a:srcRect r="23277"/>
          <a:stretch/>
        </p:blipFill>
        <p:spPr>
          <a:xfrm>
            <a:off x="6758813" y="2959062"/>
            <a:ext cx="4777514" cy="3823293"/>
          </a:xfrm>
          <a:prstGeom prst="rect">
            <a:avLst/>
          </a:prstGeom>
        </p:spPr>
      </p:pic>
    </p:spTree>
    <p:extLst>
      <p:ext uri="{BB962C8B-B14F-4D97-AF65-F5344CB8AC3E}">
        <p14:creationId xmlns:p14="http://schemas.microsoft.com/office/powerpoint/2010/main" val="61751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F74DEC5-D0DE-DB26-16CD-9E1727C7EE74}"/>
              </a:ext>
            </a:extLst>
          </p:cNvPr>
          <p:cNvSpPr>
            <a:spLocks noGrp="1"/>
          </p:cNvSpPr>
          <p:nvPr>
            <p:ph type="title"/>
          </p:nvPr>
        </p:nvSpPr>
        <p:spPr>
          <a:xfrm>
            <a:off x="2101517" y="624110"/>
            <a:ext cx="9403096" cy="803637"/>
          </a:xfrm>
        </p:spPr>
        <p:txBody>
          <a:bodyPr/>
          <a:lstStyle/>
          <a:p>
            <a:pPr algn="ctr"/>
            <a:r>
              <a:rPr lang="tr-TR" b="1" dirty="0"/>
              <a:t>Kaynakça</a:t>
            </a:r>
            <a:endParaRPr lang="tr-TR" dirty="0"/>
          </a:p>
        </p:txBody>
      </p:sp>
      <p:sp>
        <p:nvSpPr>
          <p:cNvPr id="3" name="Metin Yer Tutucusu 2">
            <a:extLst>
              <a:ext uri="{FF2B5EF4-FFF2-40B4-BE49-F238E27FC236}">
                <a16:creationId xmlns:a16="http://schemas.microsoft.com/office/drawing/2014/main" id="{AD43039F-D448-456C-BCA8-0D9173AB6D1D}"/>
              </a:ext>
            </a:extLst>
          </p:cNvPr>
          <p:cNvSpPr>
            <a:spLocks noGrp="1"/>
          </p:cNvSpPr>
          <p:nvPr>
            <p:ph type="body" idx="1"/>
          </p:nvPr>
        </p:nvSpPr>
        <p:spPr>
          <a:xfrm>
            <a:off x="1638299" y="1540188"/>
            <a:ext cx="9866313" cy="4924779"/>
          </a:xfrm>
        </p:spPr>
        <p:txBody>
          <a:bodyPr/>
          <a:lstStyle/>
          <a:p>
            <a:r>
              <a:rPr lang="tr-TR" dirty="0">
                <a:hlinkClick r:id="rId2"/>
              </a:rPr>
              <a:t>https://www.mediaclick.com.tr/tr/blog/firebase-nedir</a:t>
            </a:r>
            <a:endParaRPr lang="tr-TR" dirty="0"/>
          </a:p>
          <a:p>
            <a:r>
              <a:rPr lang="tr-TR" dirty="0" err="1">
                <a:hlinkClick r:id="rId3"/>
              </a:rPr>
              <a:t>Flutter</a:t>
            </a:r>
            <a:r>
              <a:rPr lang="tr-TR" dirty="0">
                <a:hlinkClick r:id="rId3"/>
              </a:rPr>
              <a:t> Nedir? | Ne İşe Yarar? | Kullanım Alanları (kumsalajans.com)</a:t>
            </a:r>
            <a:endParaRPr lang="tr-TR" dirty="0"/>
          </a:p>
          <a:p>
            <a:r>
              <a:rPr lang="tr-TR" dirty="0">
                <a:hlinkClick r:id="rId4"/>
              </a:rPr>
              <a:t>JSON Dosyası Nasıl Açılır, Nedir, Ne İşe Yarar? (webtekno.com)</a:t>
            </a:r>
            <a:endParaRPr lang="tr-TR" dirty="0"/>
          </a:p>
          <a:p>
            <a:r>
              <a:rPr lang="tr-TR" dirty="0">
                <a:hlinkClick r:id="rId5"/>
              </a:rPr>
              <a:t>JSON Nedir ve Web Siteniz İçin Nasıl Kullanılır? - </a:t>
            </a:r>
            <a:r>
              <a:rPr lang="tr-TR" dirty="0" err="1">
                <a:hlinkClick r:id="rId5"/>
              </a:rPr>
              <a:t>Hostinger</a:t>
            </a:r>
            <a:r>
              <a:rPr lang="tr-TR" dirty="0">
                <a:hlinkClick r:id="rId5"/>
              </a:rPr>
              <a:t> Rehberler</a:t>
            </a:r>
            <a:endParaRPr lang="tr-TR" dirty="0"/>
          </a:p>
        </p:txBody>
      </p:sp>
      <p:sp>
        <p:nvSpPr>
          <p:cNvPr id="4" name="Slayt Numarası Yer Tutucusu 3">
            <a:extLst>
              <a:ext uri="{FF2B5EF4-FFF2-40B4-BE49-F238E27FC236}">
                <a16:creationId xmlns:a16="http://schemas.microsoft.com/office/drawing/2014/main" id="{EC9E1D06-784E-9E47-ED29-FEAFA0B3C7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25</a:t>
            </a:fld>
            <a:endParaRPr lang="tr-TR" dirty="0"/>
          </a:p>
        </p:txBody>
      </p:sp>
      <p:pic>
        <p:nvPicPr>
          <p:cNvPr id="6" name="Resim 5" descr="sabit, zarf, aksesuar, iş kartı içeren bir resim&#10;&#10;Açıklama otomatik olarak oluşturuldu">
            <a:extLst>
              <a:ext uri="{FF2B5EF4-FFF2-40B4-BE49-F238E27FC236}">
                <a16:creationId xmlns:a16="http://schemas.microsoft.com/office/drawing/2014/main" id="{B233FDEB-351D-B1EC-0FE2-B034DEE2D154}"/>
              </a:ext>
            </a:extLst>
          </p:cNvPr>
          <p:cNvPicPr>
            <a:picLocks noChangeAspect="1"/>
          </p:cNvPicPr>
          <p:nvPr/>
        </p:nvPicPr>
        <p:blipFill>
          <a:blip r:embed="rId6"/>
          <a:stretch>
            <a:fillRect/>
          </a:stretch>
        </p:blipFill>
        <p:spPr>
          <a:xfrm>
            <a:off x="10642060" y="5374614"/>
            <a:ext cx="1442936" cy="1442936"/>
          </a:xfrm>
          <a:prstGeom prst="rect">
            <a:avLst/>
          </a:prstGeom>
        </p:spPr>
      </p:pic>
    </p:spTree>
    <p:extLst>
      <p:ext uri="{BB962C8B-B14F-4D97-AF65-F5344CB8AC3E}">
        <p14:creationId xmlns:p14="http://schemas.microsoft.com/office/powerpoint/2010/main" val="1591813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6"/>
          <p:cNvSpPr/>
          <p:nvPr/>
        </p:nvSpPr>
        <p:spPr>
          <a:xfrm>
            <a:off x="5872293" y="4384127"/>
            <a:ext cx="5972961" cy="2239861"/>
          </a:xfrm>
          <a:prstGeom prst="roundRect">
            <a:avLst>
              <a:gd name="adj" fmla="val 16667"/>
            </a:avLst>
          </a:prstGeom>
          <a:gradFill>
            <a:gsLst>
              <a:gs pos="0">
                <a:srgbClr val="54BCE8"/>
              </a:gs>
              <a:gs pos="100000">
                <a:srgbClr val="21ACE1"/>
              </a:gs>
            </a:gsLst>
            <a:lin ang="5400000" scaled="0"/>
          </a:gradFill>
          <a:ln>
            <a:noFill/>
          </a:ln>
          <a:effectLst>
            <a:outerShdw blurRad="50800" dist="38100" dir="5400000"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39" name="Google Shape;539;p46"/>
          <p:cNvSpPr txBox="1">
            <a:spLocks noGrp="1"/>
          </p:cNvSpPr>
          <p:nvPr>
            <p:ph type="ctrTitle"/>
          </p:nvPr>
        </p:nvSpPr>
        <p:spPr>
          <a:xfrm>
            <a:off x="2810311" y="2667969"/>
            <a:ext cx="7768206" cy="888718"/>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dk1"/>
              </a:buClr>
              <a:buSzPct val="100000"/>
              <a:buFont typeface="Century Gothic" panose="020B0502020202020204"/>
              <a:buNone/>
            </a:pPr>
            <a:r>
              <a:rPr lang="tr-TR" b="1">
                <a:solidFill>
                  <a:schemeClr val="dk1"/>
                </a:solidFill>
              </a:rPr>
              <a:t>İlginiz için teşekkürler…</a:t>
            </a:r>
            <a:endParaRPr b="1">
              <a:solidFill>
                <a:schemeClr val="dk1"/>
              </a:solidFill>
            </a:endParaRPr>
          </a:p>
        </p:txBody>
      </p:sp>
      <p:sp>
        <p:nvSpPr>
          <p:cNvPr id="540" name="Google Shape;540;p46"/>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26</a:t>
            </a:fld>
            <a:endParaRPr lang="tr-TR"/>
          </a:p>
        </p:txBody>
      </p:sp>
      <p:sp>
        <p:nvSpPr>
          <p:cNvPr id="541" name="Google Shape;541;p46"/>
          <p:cNvSpPr txBox="1"/>
          <p:nvPr/>
        </p:nvSpPr>
        <p:spPr>
          <a:xfrm>
            <a:off x="6161110" y="4608119"/>
            <a:ext cx="5499078" cy="201586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1600"/>
              <a:buFont typeface="Noto Sans Symbols"/>
              <a:buNone/>
            </a:pP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Hazırlayan                  : </a:t>
            </a:r>
            <a:r>
              <a:rPr lang="tr-TR" sz="1600" b="1" dirty="0">
                <a:solidFill>
                  <a:schemeClr val="dk1"/>
                </a:solidFill>
                <a:latin typeface="Century Gothic" panose="020B0502020202020204"/>
                <a:ea typeface="Century Gothic" panose="020B0502020202020204"/>
                <a:cs typeface="Century Gothic" panose="020B0502020202020204"/>
                <a:sym typeface="Century Gothic" panose="020B0502020202020204"/>
              </a:rPr>
              <a:t>Tuğçe Gökçeoğlu 1911404019</a:t>
            </a:r>
            <a:br>
              <a:rPr lang="tr-TR" sz="1600" b="1" dirty="0">
                <a:solidFill>
                  <a:schemeClr val="dk1"/>
                </a:solidFill>
                <a:latin typeface="Century Gothic" panose="020B0502020202020204"/>
                <a:ea typeface="Century Gothic" panose="020B0502020202020204"/>
                <a:cs typeface="Century Gothic" panose="020B0502020202020204"/>
                <a:sym typeface="Century Gothic" panose="020B0502020202020204"/>
              </a:rPr>
            </a:b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E-posta                       : tgcegkceoglu4@gmail.com</a:t>
            </a:r>
            <a:endParaRPr sz="1600"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marR="0" lvl="0" indent="0" algn="l" rtl="0">
              <a:spcBef>
                <a:spcPts val="1000"/>
              </a:spcBef>
              <a:spcAft>
                <a:spcPts val="0"/>
              </a:spcAft>
              <a:buClr>
                <a:schemeClr val="accent1"/>
              </a:buClr>
              <a:buSzPts val="1600"/>
              <a:buFont typeface="Noto Sans Symbols"/>
              <a:buNone/>
            </a:pP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Tarih                            : 04/06/2022</a:t>
            </a:r>
          </a:p>
          <a:p>
            <a:pPr marL="0" marR="0" lvl="0" indent="0" algn="l" rtl="0">
              <a:spcBef>
                <a:spcPts val="1000"/>
              </a:spcBef>
              <a:spcAft>
                <a:spcPts val="0"/>
              </a:spcAft>
              <a:buClr>
                <a:schemeClr val="accent1"/>
              </a:buClr>
              <a:buSzPts val="1600"/>
              <a:buFont typeface="Noto Sans Symbols"/>
              <a:buNone/>
            </a:pP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Ders Yürütücüsü        : Doç. Dr. İsmail KIRBAŞ </a:t>
            </a:r>
          </a:p>
          <a:p>
            <a:pPr marL="0" marR="0" lvl="0" indent="0" algn="l" rtl="0">
              <a:spcBef>
                <a:spcPts val="1000"/>
              </a:spcBef>
              <a:spcAft>
                <a:spcPts val="0"/>
              </a:spcAft>
              <a:buClr>
                <a:schemeClr val="accent1"/>
              </a:buClr>
              <a:buSzPts val="1600"/>
              <a:buFont typeface="Noto Sans Symbols"/>
              <a:buNone/>
            </a:pP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E-posta                       : ismkir@gmail.com</a:t>
            </a:r>
          </a:p>
        </p:txBody>
      </p:sp>
      <p:pic>
        <p:nvPicPr>
          <p:cNvPr id="542" name="Google Shape;542;p46" descr="Kurumsal Kimlik | Burdur Mehmet Akif Ersoy Üniversitesi"/>
          <p:cNvPicPr preferRelativeResize="0"/>
          <p:nvPr/>
        </p:nvPicPr>
        <p:blipFill rotWithShape="1">
          <a:blip r:embed="rId3"/>
          <a:srcRect l="10292" t="8690" r="10665" b="11290"/>
          <a:stretch>
            <a:fillRect/>
          </a:stretch>
        </p:blipFill>
        <p:spPr>
          <a:xfrm>
            <a:off x="4732786" y="370695"/>
            <a:ext cx="1992144" cy="685387"/>
          </a:xfrm>
          <a:prstGeom prst="rect">
            <a:avLst/>
          </a:prstGeom>
          <a:noFill/>
          <a:ln>
            <a:noFill/>
          </a:ln>
        </p:spPr>
      </p:pic>
      <p:sp>
        <p:nvSpPr>
          <p:cNvPr id="543" name="Google Shape;543;p46"/>
          <p:cNvSpPr txBox="1"/>
          <p:nvPr/>
        </p:nvSpPr>
        <p:spPr>
          <a:xfrm>
            <a:off x="3575731" y="1214540"/>
            <a:ext cx="4427150" cy="941166"/>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chemeClr val="accent1"/>
              </a:buClr>
              <a:buSzPts val="1800"/>
              <a:buFont typeface="Noto Sans Symbols"/>
              <a:buNone/>
            </a:pPr>
            <a:r>
              <a:rPr lang="tr-TR" sz="1800" b="1">
                <a:solidFill>
                  <a:schemeClr val="accent3"/>
                </a:solidFill>
                <a:latin typeface="Century Gothic" panose="020B0502020202020204"/>
                <a:ea typeface="Century Gothic" panose="020B0502020202020204"/>
                <a:cs typeface="Century Gothic" panose="020B0502020202020204"/>
                <a:sym typeface="Century Gothic" panose="020B0502020202020204"/>
              </a:rPr>
              <a:t>Flutter ile Mobil Programlamaya Giriş</a:t>
            </a:r>
            <a:endParaRPr sz="1800" b="1">
              <a:solidFill>
                <a:schemeClr val="accent3"/>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45" name="Google Shape;545;p46"/>
          <p:cNvSpPr/>
          <p:nvPr/>
        </p:nvSpPr>
        <p:spPr>
          <a:xfrm>
            <a:off x="351927" y="1532752"/>
            <a:ext cx="2960411" cy="3054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sz="1400" b="1" u="sng" cap="none">
                <a:solidFill>
                  <a:schemeClr val="accent1"/>
                </a:solidFill>
                <a:latin typeface="Century Gothic" panose="020B0502020202020204"/>
                <a:ea typeface="Century Gothic" panose="020B0502020202020204"/>
                <a:cs typeface="Century Gothic" panose="020B0502020202020204"/>
                <a:sym typeface="Century Gothic" panose="020B0502020202020204"/>
                <a:hlinkClick r:id="rId4"/>
              </a:rPr>
              <a:t>www.youtube.com/BMderslerim</a:t>
            </a:r>
            <a:endParaRPr sz="1400" b="1" cap="none">
              <a:solidFill>
                <a:schemeClr val="accen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547" name="Google Shape;547;p46"/>
          <p:cNvPicPr preferRelativeResize="0"/>
          <p:nvPr/>
        </p:nvPicPr>
        <p:blipFill rotWithShape="1">
          <a:blip r:embed="rId5"/>
          <a:srcRect/>
          <a:stretch>
            <a:fillRect/>
          </a:stretch>
        </p:blipFill>
        <p:spPr>
          <a:xfrm>
            <a:off x="9863846" y="301855"/>
            <a:ext cx="1538674" cy="1538674"/>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pic>
        <p:nvPicPr>
          <p:cNvPr id="2" name="Picture 0"/>
          <p:cNvPicPr>
            <a:picLocks noChangeAspect="1"/>
          </p:cNvPicPr>
          <p:nvPr/>
        </p:nvPicPr>
        <p:blipFill>
          <a:blip r:embed="rId6"/>
          <a:srcRect l="10317" t="21650" r="10308" b="21650"/>
          <a:stretch>
            <a:fillRect/>
          </a:stretch>
        </p:blipFill>
        <p:spPr>
          <a:xfrm>
            <a:off x="839470" y="188595"/>
            <a:ext cx="1757045" cy="1255395"/>
          </a:xfrm>
          <a:prstGeom prst="rect">
            <a:avLst/>
          </a:prstGeom>
        </p:spPr>
      </p:pic>
      <p:pic>
        <p:nvPicPr>
          <p:cNvPr id="100" name="Picture 99"/>
          <p:cNvPicPr/>
          <p:nvPr/>
        </p:nvPicPr>
        <p:blipFill>
          <a:blip r:embed="rId7"/>
          <a:stretch>
            <a:fillRect/>
          </a:stretch>
        </p:blipFill>
        <p:spPr>
          <a:xfrm>
            <a:off x="2135505" y="4365625"/>
            <a:ext cx="2952115" cy="2284730"/>
          </a:xfrm>
          <a:prstGeom prst="rect">
            <a:avLst/>
          </a:prstGeom>
          <a:noFill/>
          <a:ln w="9525">
            <a:noFill/>
          </a:ln>
          <a:effectLst>
            <a:outerShdw blurRad="50800" dist="38100" dir="5400000" algn="t"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F74DEC5-D0DE-DB26-16CD-9E1727C7EE74}"/>
              </a:ext>
            </a:extLst>
          </p:cNvPr>
          <p:cNvSpPr>
            <a:spLocks noGrp="1"/>
          </p:cNvSpPr>
          <p:nvPr>
            <p:ph type="title"/>
          </p:nvPr>
        </p:nvSpPr>
        <p:spPr>
          <a:xfrm>
            <a:off x="2101517" y="624110"/>
            <a:ext cx="9403096" cy="803637"/>
          </a:xfrm>
        </p:spPr>
        <p:txBody>
          <a:bodyPr/>
          <a:lstStyle/>
          <a:p>
            <a:pPr algn="ctr"/>
            <a:r>
              <a:rPr lang="tr-TR" b="1" dirty="0"/>
              <a:t>Dart Programlama Dili Nedir?</a:t>
            </a:r>
            <a:endParaRPr lang="tr-TR" dirty="0"/>
          </a:p>
        </p:txBody>
      </p:sp>
      <p:sp>
        <p:nvSpPr>
          <p:cNvPr id="3" name="Metin Yer Tutucusu 2">
            <a:extLst>
              <a:ext uri="{FF2B5EF4-FFF2-40B4-BE49-F238E27FC236}">
                <a16:creationId xmlns:a16="http://schemas.microsoft.com/office/drawing/2014/main" id="{AD43039F-D448-456C-BCA8-0D9173AB6D1D}"/>
              </a:ext>
            </a:extLst>
          </p:cNvPr>
          <p:cNvSpPr>
            <a:spLocks noGrp="1"/>
          </p:cNvSpPr>
          <p:nvPr>
            <p:ph type="body" idx="1"/>
          </p:nvPr>
        </p:nvSpPr>
        <p:spPr>
          <a:xfrm>
            <a:off x="1638299" y="1540188"/>
            <a:ext cx="9866313" cy="4924779"/>
          </a:xfrm>
        </p:spPr>
        <p:txBody>
          <a:bodyPr/>
          <a:lstStyle/>
          <a:p>
            <a:r>
              <a:rPr lang="tr-TR" dirty="0"/>
              <a:t>Dart programlama dili ilk kez Google tarafından geliştirilen ve daha sonralarında </a:t>
            </a:r>
            <a:r>
              <a:rPr lang="tr-TR" dirty="0" err="1"/>
              <a:t>Ecma</a:t>
            </a:r>
            <a:r>
              <a:rPr lang="tr-TR" dirty="0"/>
              <a:t> tarafından standart haline getirilen açık kaynaklı bir programlama dilidir.</a:t>
            </a:r>
          </a:p>
          <a:p>
            <a:r>
              <a:rPr lang="tr-TR" dirty="0"/>
              <a:t>Dart programlama dilinin geliştirilmesindeki en önemli nedenlerden biri, </a:t>
            </a:r>
            <a:r>
              <a:rPr lang="tr-TR" dirty="0" err="1"/>
              <a:t>JavaScript’in</a:t>
            </a:r>
            <a:r>
              <a:rPr lang="tr-TR" dirty="0"/>
              <a:t> Google tarafından yeterli ve gerçek bir programlama dili olarak görülmemesiydi.</a:t>
            </a:r>
          </a:p>
          <a:p>
            <a:r>
              <a:rPr lang="tr-TR" dirty="0"/>
              <a:t>Dart programlama dili sınıf tabanlıdır.</a:t>
            </a:r>
          </a:p>
          <a:p>
            <a:r>
              <a:rPr lang="tr-TR" dirty="0"/>
              <a:t>Tek kalıtıma sahiptir. Kısacası nesne tabanlı olan C programlama dilindeki kod dizilimine benzemektedir. </a:t>
            </a:r>
          </a:p>
          <a:p>
            <a:r>
              <a:rPr lang="tr-TR" dirty="0"/>
              <a:t>Geliştiricilerin, geliştirme sürecini olabildiğince hızlı ve rahat bir hale getirmek amacıyla tasarlanmıştır. Bu yüzden kendi paket yöneticisi, türlü                            aktarıcılar  – derleyiciler, ayrıştırıcı ve de biçimlendirici gibi kapsamlı olan yerleşik araçlar ile birlikte gelmektedir. </a:t>
            </a:r>
          </a:p>
        </p:txBody>
      </p:sp>
      <p:sp>
        <p:nvSpPr>
          <p:cNvPr id="4" name="Slayt Numarası Yer Tutucusu 3">
            <a:extLst>
              <a:ext uri="{FF2B5EF4-FFF2-40B4-BE49-F238E27FC236}">
                <a16:creationId xmlns:a16="http://schemas.microsoft.com/office/drawing/2014/main" id="{EC9E1D06-784E-9E47-ED29-FEAFA0B3C7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3</a:t>
            </a:fld>
            <a:endParaRPr lang="tr-TR"/>
          </a:p>
        </p:txBody>
      </p:sp>
      <p:pic>
        <p:nvPicPr>
          <p:cNvPr id="6" name="Resim 5" descr="sabit, zarf, aksesuar, iş kartı içeren bir resim&#10;&#10;Açıklama otomatik olarak oluşturuldu">
            <a:extLst>
              <a:ext uri="{FF2B5EF4-FFF2-40B4-BE49-F238E27FC236}">
                <a16:creationId xmlns:a16="http://schemas.microsoft.com/office/drawing/2014/main" id="{B233FDEB-351D-B1EC-0FE2-B034DEE2D154}"/>
              </a:ext>
            </a:extLst>
          </p:cNvPr>
          <p:cNvPicPr>
            <a:picLocks noChangeAspect="1"/>
          </p:cNvPicPr>
          <p:nvPr/>
        </p:nvPicPr>
        <p:blipFill>
          <a:blip r:embed="rId2"/>
          <a:stretch>
            <a:fillRect/>
          </a:stretch>
        </p:blipFill>
        <p:spPr>
          <a:xfrm>
            <a:off x="10642060" y="5374614"/>
            <a:ext cx="1442936" cy="1442936"/>
          </a:xfrm>
          <a:prstGeom prst="rect">
            <a:avLst/>
          </a:prstGeom>
        </p:spPr>
      </p:pic>
    </p:spTree>
    <p:extLst>
      <p:ext uri="{BB962C8B-B14F-4D97-AF65-F5344CB8AC3E}">
        <p14:creationId xmlns:p14="http://schemas.microsoft.com/office/powerpoint/2010/main" val="4043167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B5C2080-D557-40AB-703F-7EB2E1739296}"/>
              </a:ext>
            </a:extLst>
          </p:cNvPr>
          <p:cNvSpPr>
            <a:spLocks noGrp="1"/>
          </p:cNvSpPr>
          <p:nvPr>
            <p:ph type="title"/>
          </p:nvPr>
        </p:nvSpPr>
        <p:spPr>
          <a:xfrm>
            <a:off x="1791094" y="624110"/>
            <a:ext cx="9700180" cy="1280890"/>
          </a:xfrm>
        </p:spPr>
        <p:txBody>
          <a:bodyPr/>
          <a:lstStyle/>
          <a:p>
            <a:pPr algn="ctr"/>
            <a:r>
              <a:rPr lang="tr-TR" b="1" dirty="0" err="1"/>
              <a:t>Flutter</a:t>
            </a:r>
            <a:r>
              <a:rPr lang="tr-TR" b="1" dirty="0"/>
              <a:t> Nedir?</a:t>
            </a:r>
            <a:endParaRPr lang="tr-TR" dirty="0"/>
          </a:p>
        </p:txBody>
      </p:sp>
      <p:sp>
        <p:nvSpPr>
          <p:cNvPr id="3" name="Metin Yer Tutucusu 2">
            <a:extLst>
              <a:ext uri="{FF2B5EF4-FFF2-40B4-BE49-F238E27FC236}">
                <a16:creationId xmlns:a16="http://schemas.microsoft.com/office/drawing/2014/main" id="{60515A27-9680-64B5-79BE-2F3C069C6A31}"/>
              </a:ext>
            </a:extLst>
          </p:cNvPr>
          <p:cNvSpPr>
            <a:spLocks noGrp="1"/>
          </p:cNvSpPr>
          <p:nvPr>
            <p:ph type="body" idx="1"/>
          </p:nvPr>
        </p:nvSpPr>
        <p:spPr>
          <a:xfrm>
            <a:off x="1638299" y="1417162"/>
            <a:ext cx="10145205" cy="5272396"/>
          </a:xfrm>
        </p:spPr>
        <p:txBody>
          <a:bodyPr>
            <a:normAutofit/>
          </a:bodyPr>
          <a:lstStyle/>
          <a:p>
            <a:r>
              <a:rPr lang="tr-TR" dirty="0" err="1"/>
              <a:t>Flutter</a:t>
            </a:r>
            <a:r>
              <a:rPr lang="tr-TR" dirty="0"/>
              <a:t>, yazılım geliştirme kiti olan SDK ve birçok UI ve kütüphane anlamına gelen </a:t>
            </a:r>
            <a:r>
              <a:rPr lang="tr-TR" dirty="0" err="1"/>
              <a:t>framework’den</a:t>
            </a:r>
            <a:r>
              <a:rPr lang="tr-TR" dirty="0"/>
              <a:t> meydana gelmektedir.</a:t>
            </a:r>
          </a:p>
          <a:p>
            <a:r>
              <a:rPr lang="tr-TR" dirty="0" err="1"/>
              <a:t>Flutter</a:t>
            </a:r>
            <a:r>
              <a:rPr lang="tr-TR" dirty="0"/>
              <a:t>, Google tarafından geliştirilen ve açık kaynak kodlu </a:t>
            </a:r>
            <a:r>
              <a:rPr lang="tr-TR" dirty="0" err="1"/>
              <a:t>native</a:t>
            </a:r>
            <a:r>
              <a:rPr lang="tr-TR" dirty="0"/>
              <a:t> mobil uygulamalar geliştirmemizi sağlayan </a:t>
            </a:r>
            <a:r>
              <a:rPr lang="tr-TR" dirty="0" err="1"/>
              <a:t>SDK’dır</a:t>
            </a:r>
            <a:r>
              <a:rPr lang="tr-TR" dirty="0"/>
              <a:t>. </a:t>
            </a:r>
          </a:p>
          <a:p>
            <a:r>
              <a:rPr lang="tr-TR" dirty="0" err="1"/>
              <a:t>Flutter</a:t>
            </a:r>
            <a:r>
              <a:rPr lang="tr-TR" dirty="0"/>
              <a:t>, Mac, Linux veya Windows gibi platformlarda sorunsuz olarak çalışmaktadır.</a:t>
            </a:r>
          </a:p>
          <a:p>
            <a:r>
              <a:rPr lang="tr-TR" dirty="0" err="1"/>
              <a:t>Flutter</a:t>
            </a:r>
            <a:r>
              <a:rPr lang="tr-TR" dirty="0"/>
              <a:t>, hem </a:t>
            </a:r>
            <a:r>
              <a:rPr lang="tr-TR" dirty="0" err="1"/>
              <a:t>Android</a:t>
            </a:r>
            <a:r>
              <a:rPr lang="tr-TR" dirty="0"/>
              <a:t> hem de </a:t>
            </a:r>
            <a:r>
              <a:rPr lang="tr-TR" dirty="0" err="1"/>
              <a:t>iOS</a:t>
            </a:r>
            <a:r>
              <a:rPr lang="tr-TR" dirty="0"/>
              <a:t> platformlarında uygulama geliştirmek için Dart programlama dilini kullanmaktadır.</a:t>
            </a:r>
          </a:p>
          <a:p>
            <a:r>
              <a:rPr lang="tr-TR" dirty="0" err="1"/>
              <a:t>Flutter</a:t>
            </a:r>
            <a:r>
              <a:rPr lang="tr-TR" dirty="0"/>
              <a:t> sayesinde, </a:t>
            </a:r>
            <a:r>
              <a:rPr lang="tr-TR" dirty="0" err="1"/>
              <a:t>Android</a:t>
            </a:r>
            <a:r>
              <a:rPr lang="tr-TR" dirty="0"/>
              <a:t> uygulama geliştirmek için Java veya </a:t>
            </a:r>
            <a:r>
              <a:rPr lang="tr-TR" dirty="0" err="1"/>
              <a:t>Kotlin</a:t>
            </a:r>
            <a:r>
              <a:rPr lang="tr-TR" dirty="0"/>
              <a:t>, </a:t>
            </a:r>
            <a:r>
              <a:rPr lang="tr-TR" dirty="0" err="1"/>
              <a:t>iOS</a:t>
            </a:r>
            <a:r>
              <a:rPr lang="tr-TR" dirty="0"/>
              <a:t> uygulama geliştirmek için de Swift ve </a:t>
            </a:r>
            <a:r>
              <a:rPr lang="tr-TR" dirty="0" err="1"/>
              <a:t>Objective</a:t>
            </a:r>
            <a:r>
              <a:rPr lang="tr-TR" dirty="0"/>
              <a:t> – C öğrenmenize gerek kalmadan Dart dilinde her iki platform için uygulama geliştirebilirsiniz.</a:t>
            </a:r>
          </a:p>
          <a:p>
            <a:pPr marL="114300" indent="0">
              <a:buNone/>
            </a:pPr>
            <a:endParaRPr lang="tr-TR" dirty="0"/>
          </a:p>
        </p:txBody>
      </p:sp>
      <p:sp>
        <p:nvSpPr>
          <p:cNvPr id="4" name="Slayt Numarası Yer Tutucusu 3">
            <a:extLst>
              <a:ext uri="{FF2B5EF4-FFF2-40B4-BE49-F238E27FC236}">
                <a16:creationId xmlns:a16="http://schemas.microsoft.com/office/drawing/2014/main" id="{4922B9B9-539A-9767-47CB-5C67EB06CC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4</a:t>
            </a:fld>
            <a:endParaRPr lang="tr-TR"/>
          </a:p>
        </p:txBody>
      </p:sp>
      <p:pic>
        <p:nvPicPr>
          <p:cNvPr id="7" name="Resim 6">
            <a:extLst>
              <a:ext uri="{FF2B5EF4-FFF2-40B4-BE49-F238E27FC236}">
                <a16:creationId xmlns:a16="http://schemas.microsoft.com/office/drawing/2014/main" id="{49CA9F05-E023-4A12-4456-30A84967A654}"/>
              </a:ext>
            </a:extLst>
          </p:cNvPr>
          <p:cNvPicPr>
            <a:picLocks noChangeAspect="1"/>
          </p:cNvPicPr>
          <p:nvPr/>
        </p:nvPicPr>
        <p:blipFill>
          <a:blip r:embed="rId2"/>
          <a:stretch>
            <a:fillRect/>
          </a:stretch>
        </p:blipFill>
        <p:spPr>
          <a:xfrm>
            <a:off x="11041259" y="5554499"/>
            <a:ext cx="915614" cy="1135059"/>
          </a:xfrm>
          <a:prstGeom prst="rect">
            <a:avLst/>
          </a:prstGeom>
        </p:spPr>
      </p:pic>
    </p:spTree>
    <p:extLst>
      <p:ext uri="{BB962C8B-B14F-4D97-AF65-F5344CB8AC3E}">
        <p14:creationId xmlns:p14="http://schemas.microsoft.com/office/powerpoint/2010/main" val="1894730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24EC47-E0B4-865B-C7B6-DBD527DBB0D9}"/>
              </a:ext>
            </a:extLst>
          </p:cNvPr>
          <p:cNvSpPr>
            <a:spLocks noGrp="1"/>
          </p:cNvSpPr>
          <p:nvPr>
            <p:ph type="title"/>
          </p:nvPr>
        </p:nvSpPr>
        <p:spPr>
          <a:xfrm>
            <a:off x="2207915" y="640152"/>
            <a:ext cx="8911687" cy="1280890"/>
          </a:xfrm>
        </p:spPr>
        <p:txBody>
          <a:bodyPr/>
          <a:lstStyle/>
          <a:p>
            <a:pPr algn="ctr"/>
            <a:r>
              <a:rPr lang="tr-TR" dirty="0" err="1"/>
              <a:t>Fireba</a:t>
            </a:r>
            <a:r>
              <a:rPr lang="tr-TR" dirty="0" err="1">
                <a:solidFill>
                  <a:schemeClr val="accent2">
                    <a:lumMod val="75000"/>
                  </a:schemeClr>
                </a:solidFill>
              </a:rPr>
              <a:t>s</a:t>
            </a:r>
            <a:r>
              <a:rPr lang="tr-TR" dirty="0" err="1"/>
              <a:t>e</a:t>
            </a:r>
            <a:r>
              <a:rPr lang="tr-TR" dirty="0"/>
              <a:t> Veri Tabanı Nedir?</a:t>
            </a:r>
          </a:p>
        </p:txBody>
      </p:sp>
      <p:sp>
        <p:nvSpPr>
          <p:cNvPr id="3" name="Metin Yer Tutucusu 2">
            <a:extLst>
              <a:ext uri="{FF2B5EF4-FFF2-40B4-BE49-F238E27FC236}">
                <a16:creationId xmlns:a16="http://schemas.microsoft.com/office/drawing/2014/main" id="{244AD342-6913-409D-287B-8313A2CF08FC}"/>
              </a:ext>
            </a:extLst>
          </p:cNvPr>
          <p:cNvSpPr>
            <a:spLocks noGrp="1"/>
          </p:cNvSpPr>
          <p:nvPr>
            <p:ph type="body" idx="1"/>
          </p:nvPr>
        </p:nvSpPr>
        <p:spPr>
          <a:xfrm>
            <a:off x="1638299" y="1540188"/>
            <a:ext cx="10024311" cy="4876653"/>
          </a:xfrm>
        </p:spPr>
        <p:txBody>
          <a:bodyPr/>
          <a:lstStyle/>
          <a:p>
            <a:r>
              <a:rPr lang="tr-TR" dirty="0" err="1"/>
              <a:t>Firebase</a:t>
            </a:r>
            <a:r>
              <a:rPr lang="tr-TR" dirty="0"/>
              <a:t>, Google tarafından geliştirilen mobil ve web uygulamaları geliştirmek için oluşturulmuş bir platformdur.</a:t>
            </a:r>
          </a:p>
          <a:p>
            <a:r>
              <a:rPr lang="tr-TR" dirty="0" err="1"/>
              <a:t>Firebase</a:t>
            </a:r>
            <a:r>
              <a:rPr lang="tr-TR" dirty="0"/>
              <a:t> gerçek zamanlı veri tabanı ve bulut tabanlı </a:t>
            </a:r>
            <a:r>
              <a:rPr lang="tr-TR" dirty="0" err="1"/>
              <a:t>NoSql</a:t>
            </a:r>
            <a:r>
              <a:rPr lang="tr-TR" dirty="0"/>
              <a:t> bir veri tabanı sistemidir.</a:t>
            </a:r>
          </a:p>
          <a:p>
            <a:r>
              <a:rPr lang="tr-TR" dirty="0" err="1"/>
              <a:t>Firebase</a:t>
            </a:r>
            <a:r>
              <a:rPr lang="tr-TR" dirty="0"/>
              <a:t>, Uygulama yönetim, kullanım takip, veri depolama, bildirim gönderme </a:t>
            </a:r>
            <a:r>
              <a:rPr lang="tr-TR"/>
              <a:t>gibi işlemleri</a:t>
            </a:r>
            <a:r>
              <a:rPr lang="tr-TR" dirty="0"/>
              <a:t>, sunucu taraflı kod yazmaya gerek kalmadan halletmektedir. </a:t>
            </a:r>
          </a:p>
          <a:p>
            <a:r>
              <a:rPr lang="tr-TR" dirty="0" err="1"/>
              <a:t>Firebase</a:t>
            </a:r>
            <a:r>
              <a:rPr lang="tr-TR" dirty="0"/>
              <a:t>, </a:t>
            </a:r>
            <a:r>
              <a:rPr lang="tr-TR" dirty="0" err="1"/>
              <a:t>Realtime</a:t>
            </a:r>
            <a:r>
              <a:rPr lang="tr-TR" dirty="0"/>
              <a:t> Database, Notification, Remote </a:t>
            </a:r>
            <a:r>
              <a:rPr lang="tr-TR" dirty="0" err="1"/>
              <a:t>Config</a:t>
            </a:r>
            <a:r>
              <a:rPr lang="tr-TR" dirty="0"/>
              <a:t> gibi özelliklerle donatılmıştır. Her uygulama için ayrı ayrı ulaşım imkanı vermektedir. </a:t>
            </a:r>
          </a:p>
        </p:txBody>
      </p:sp>
      <p:sp>
        <p:nvSpPr>
          <p:cNvPr id="4" name="Slayt Numarası Yer Tutucusu 3">
            <a:extLst>
              <a:ext uri="{FF2B5EF4-FFF2-40B4-BE49-F238E27FC236}">
                <a16:creationId xmlns:a16="http://schemas.microsoft.com/office/drawing/2014/main" id="{A9B1038B-2E06-BE82-BC99-AAC44D281F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5</a:t>
            </a:fld>
            <a:endParaRPr lang="tr-TR"/>
          </a:p>
        </p:txBody>
      </p:sp>
      <p:pic>
        <p:nvPicPr>
          <p:cNvPr id="8" name="Resim 7">
            <a:extLst>
              <a:ext uri="{FF2B5EF4-FFF2-40B4-BE49-F238E27FC236}">
                <a16:creationId xmlns:a16="http://schemas.microsoft.com/office/drawing/2014/main" id="{FFA8DCDF-9B0A-B69D-AA1C-6BA806426D97}"/>
              </a:ext>
            </a:extLst>
          </p:cNvPr>
          <p:cNvPicPr>
            <a:picLocks noChangeAspect="1"/>
          </p:cNvPicPr>
          <p:nvPr/>
        </p:nvPicPr>
        <p:blipFill rotWithShape="1">
          <a:blip r:embed="rId3"/>
          <a:srcRect t="41688" b="20430"/>
          <a:stretch/>
        </p:blipFill>
        <p:spPr>
          <a:xfrm>
            <a:off x="2956094" y="4336834"/>
            <a:ext cx="7089800" cy="1611479"/>
          </a:xfrm>
          <a:prstGeom prst="rect">
            <a:avLst/>
          </a:prstGeom>
        </p:spPr>
      </p:pic>
      <p:sp>
        <p:nvSpPr>
          <p:cNvPr id="9" name="Metin kutusu 8">
            <a:extLst>
              <a:ext uri="{FF2B5EF4-FFF2-40B4-BE49-F238E27FC236}">
                <a16:creationId xmlns:a16="http://schemas.microsoft.com/office/drawing/2014/main" id="{D11FB5A9-D8B1-0E6A-277F-439583135183}"/>
              </a:ext>
            </a:extLst>
          </p:cNvPr>
          <p:cNvSpPr txBox="1"/>
          <p:nvPr/>
        </p:nvSpPr>
        <p:spPr>
          <a:xfrm>
            <a:off x="4104872" y="6063959"/>
            <a:ext cx="643125" cy="307777"/>
          </a:xfrm>
          <a:prstGeom prst="rect">
            <a:avLst/>
          </a:prstGeom>
          <a:noFill/>
        </p:spPr>
        <p:txBody>
          <a:bodyPr wrap="none" rtlCol="0">
            <a:spAutoFit/>
          </a:bodyPr>
          <a:lstStyle/>
          <a:p>
            <a:r>
              <a:rPr lang="tr-TR" dirty="0">
                <a:solidFill>
                  <a:schemeClr val="accent2">
                    <a:lumMod val="75000"/>
                  </a:schemeClr>
                </a:solidFill>
              </a:rPr>
              <a:t>Client</a:t>
            </a:r>
          </a:p>
        </p:txBody>
      </p:sp>
      <p:sp>
        <p:nvSpPr>
          <p:cNvPr id="10" name="Metin kutusu 9">
            <a:extLst>
              <a:ext uri="{FF2B5EF4-FFF2-40B4-BE49-F238E27FC236}">
                <a16:creationId xmlns:a16="http://schemas.microsoft.com/office/drawing/2014/main" id="{F31787EB-8BE6-3BDF-27B5-4220E342C81D}"/>
              </a:ext>
            </a:extLst>
          </p:cNvPr>
          <p:cNvSpPr txBox="1"/>
          <p:nvPr/>
        </p:nvSpPr>
        <p:spPr>
          <a:xfrm>
            <a:off x="6440204" y="6063959"/>
            <a:ext cx="1003801" cy="307777"/>
          </a:xfrm>
          <a:prstGeom prst="rect">
            <a:avLst/>
          </a:prstGeom>
          <a:noFill/>
        </p:spPr>
        <p:txBody>
          <a:bodyPr wrap="none" rtlCol="0">
            <a:spAutoFit/>
          </a:bodyPr>
          <a:lstStyle/>
          <a:p>
            <a:r>
              <a:rPr lang="tr-TR" dirty="0">
                <a:solidFill>
                  <a:schemeClr val="accent2">
                    <a:lumMod val="75000"/>
                  </a:schemeClr>
                </a:solidFill>
              </a:rPr>
              <a:t>REST API</a:t>
            </a:r>
          </a:p>
        </p:txBody>
      </p:sp>
      <p:sp>
        <p:nvSpPr>
          <p:cNvPr id="11" name="Metin kutusu 10">
            <a:extLst>
              <a:ext uri="{FF2B5EF4-FFF2-40B4-BE49-F238E27FC236}">
                <a16:creationId xmlns:a16="http://schemas.microsoft.com/office/drawing/2014/main" id="{BF4EFDE3-4E41-60E7-005D-E51CDB092379}"/>
              </a:ext>
            </a:extLst>
          </p:cNvPr>
          <p:cNvSpPr txBox="1"/>
          <p:nvPr/>
        </p:nvSpPr>
        <p:spPr>
          <a:xfrm>
            <a:off x="8594772" y="6063959"/>
            <a:ext cx="950901" cy="307777"/>
          </a:xfrm>
          <a:prstGeom prst="rect">
            <a:avLst/>
          </a:prstGeom>
          <a:noFill/>
        </p:spPr>
        <p:txBody>
          <a:bodyPr wrap="none" rtlCol="0">
            <a:spAutoFit/>
          </a:bodyPr>
          <a:lstStyle/>
          <a:p>
            <a:r>
              <a:rPr lang="tr-TR" dirty="0">
                <a:solidFill>
                  <a:schemeClr val="accent2">
                    <a:lumMod val="75000"/>
                  </a:schemeClr>
                </a:solidFill>
              </a:rPr>
              <a:t>Database</a:t>
            </a:r>
          </a:p>
        </p:txBody>
      </p:sp>
    </p:spTree>
    <p:extLst>
      <p:ext uri="{BB962C8B-B14F-4D97-AF65-F5344CB8AC3E}">
        <p14:creationId xmlns:p14="http://schemas.microsoft.com/office/powerpoint/2010/main" val="3635352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24EC47-E0B4-865B-C7B6-DBD527DBB0D9}"/>
              </a:ext>
            </a:extLst>
          </p:cNvPr>
          <p:cNvSpPr>
            <a:spLocks noGrp="1"/>
          </p:cNvSpPr>
          <p:nvPr>
            <p:ph type="title"/>
          </p:nvPr>
        </p:nvSpPr>
        <p:spPr>
          <a:xfrm>
            <a:off x="2207915" y="640152"/>
            <a:ext cx="8911687" cy="1280890"/>
          </a:xfrm>
        </p:spPr>
        <p:txBody>
          <a:bodyPr/>
          <a:lstStyle/>
          <a:p>
            <a:pPr algn="ctr"/>
            <a:r>
              <a:rPr lang="tr-TR" b="1" dirty="0" err="1"/>
              <a:t>Json</a:t>
            </a:r>
            <a:r>
              <a:rPr lang="tr-TR" b="1" dirty="0"/>
              <a:t> Nedir?</a:t>
            </a:r>
            <a:endParaRPr lang="tr-TR" dirty="0"/>
          </a:p>
        </p:txBody>
      </p:sp>
      <p:sp>
        <p:nvSpPr>
          <p:cNvPr id="3" name="Metin Yer Tutucusu 2">
            <a:extLst>
              <a:ext uri="{FF2B5EF4-FFF2-40B4-BE49-F238E27FC236}">
                <a16:creationId xmlns:a16="http://schemas.microsoft.com/office/drawing/2014/main" id="{244AD342-6913-409D-287B-8313A2CF08FC}"/>
              </a:ext>
            </a:extLst>
          </p:cNvPr>
          <p:cNvSpPr>
            <a:spLocks noGrp="1"/>
          </p:cNvSpPr>
          <p:nvPr>
            <p:ph type="body" idx="1"/>
          </p:nvPr>
        </p:nvSpPr>
        <p:spPr>
          <a:xfrm>
            <a:off x="1638299" y="1540188"/>
            <a:ext cx="10024311" cy="4876653"/>
          </a:xfrm>
        </p:spPr>
        <p:txBody>
          <a:bodyPr/>
          <a:lstStyle/>
          <a:p>
            <a:r>
              <a:rPr lang="tr-TR" dirty="0"/>
              <a:t>Bütün programlama dilleri arasında, yapılandırılmış veri değişimini kolaylaştıran bir metin biçimine </a:t>
            </a:r>
            <a:r>
              <a:rPr lang="tr-TR" dirty="0" err="1"/>
              <a:t>Json</a:t>
            </a:r>
            <a:r>
              <a:rPr lang="tr-TR" dirty="0"/>
              <a:t> denilmektedir.</a:t>
            </a:r>
          </a:p>
          <a:p>
            <a:r>
              <a:rPr lang="tr-TR" dirty="0" err="1"/>
              <a:t>Json</a:t>
            </a:r>
            <a:r>
              <a:rPr lang="tr-TR" dirty="0"/>
              <a:t>, </a:t>
            </a:r>
            <a:r>
              <a:rPr lang="tr-TR" b="1" dirty="0" err="1"/>
              <a:t>J</a:t>
            </a:r>
            <a:r>
              <a:rPr lang="tr-TR" dirty="0" err="1"/>
              <a:t>ava</a:t>
            </a:r>
            <a:r>
              <a:rPr lang="tr-TR" b="1" dirty="0" err="1"/>
              <a:t>S</a:t>
            </a:r>
            <a:r>
              <a:rPr lang="tr-TR" dirty="0" err="1"/>
              <a:t>cript</a:t>
            </a:r>
            <a:r>
              <a:rPr lang="tr-TR" b="1" dirty="0" err="1"/>
              <a:t>O</a:t>
            </a:r>
            <a:r>
              <a:rPr lang="tr-TR" dirty="0" err="1"/>
              <a:t>bject</a:t>
            </a:r>
            <a:r>
              <a:rPr lang="tr-TR" b="1" dirty="0" err="1"/>
              <a:t>N</a:t>
            </a:r>
            <a:r>
              <a:rPr lang="tr-TR" dirty="0" err="1"/>
              <a:t>otation</a:t>
            </a:r>
            <a:r>
              <a:rPr lang="tr-TR" dirty="0"/>
              <a:t> (Java </a:t>
            </a:r>
            <a:r>
              <a:rPr lang="tr-TR" dirty="0" err="1"/>
              <a:t>Script</a:t>
            </a:r>
            <a:r>
              <a:rPr lang="tr-TR" dirty="0"/>
              <a:t> Nesne Gösterimi) kısaltmasıdır.</a:t>
            </a:r>
          </a:p>
          <a:p>
            <a:r>
              <a:rPr lang="tr-TR" dirty="0" err="1"/>
              <a:t>Json</a:t>
            </a:r>
            <a:r>
              <a:rPr lang="tr-TR" dirty="0"/>
              <a:t>, programlama dillerinden bağımsız olarak farklı platformlar arasında veri alışverişi için kullanılmaktadır.</a:t>
            </a:r>
          </a:p>
          <a:p>
            <a:r>
              <a:rPr lang="tr-TR" dirty="0" err="1"/>
              <a:t>Json</a:t>
            </a:r>
            <a:r>
              <a:rPr lang="tr-TR" dirty="0"/>
              <a:t>, yapılandırılan veri sistemlerinin değişimini ve transferini kolaylaştırmaktadır. </a:t>
            </a:r>
            <a:r>
              <a:rPr lang="tr-TR" dirty="0" err="1"/>
              <a:t>Json</a:t>
            </a:r>
            <a:r>
              <a:rPr lang="tr-TR" dirty="0"/>
              <a:t>, basit metin biçiminde olmasından dolayı az yer kaplar, kolay paylaşılır ve kolay saklanır.</a:t>
            </a:r>
          </a:p>
          <a:p>
            <a:endParaRPr lang="tr-TR" dirty="0"/>
          </a:p>
          <a:p>
            <a:endParaRPr lang="tr-TR" dirty="0"/>
          </a:p>
        </p:txBody>
      </p:sp>
      <p:sp>
        <p:nvSpPr>
          <p:cNvPr id="4" name="Slayt Numarası Yer Tutucusu 3">
            <a:extLst>
              <a:ext uri="{FF2B5EF4-FFF2-40B4-BE49-F238E27FC236}">
                <a16:creationId xmlns:a16="http://schemas.microsoft.com/office/drawing/2014/main" id="{A9B1038B-2E06-BE82-BC99-AAC44D281F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6</a:t>
            </a:fld>
            <a:endParaRPr lang="tr-TR"/>
          </a:p>
        </p:txBody>
      </p:sp>
      <p:pic>
        <p:nvPicPr>
          <p:cNvPr id="12" name="Resim 11" descr="metin içeren bir resim&#10;&#10;Açıklama otomatik olarak oluşturuldu">
            <a:extLst>
              <a:ext uri="{FF2B5EF4-FFF2-40B4-BE49-F238E27FC236}">
                <a16:creationId xmlns:a16="http://schemas.microsoft.com/office/drawing/2014/main" id="{DAD10DA2-2550-F899-C8B9-9B571F833C9A}"/>
              </a:ext>
            </a:extLst>
          </p:cNvPr>
          <p:cNvPicPr>
            <a:picLocks noChangeAspect="1"/>
          </p:cNvPicPr>
          <p:nvPr/>
        </p:nvPicPr>
        <p:blipFill>
          <a:blip r:embed="rId3"/>
          <a:stretch>
            <a:fillRect/>
          </a:stretch>
        </p:blipFill>
        <p:spPr>
          <a:xfrm>
            <a:off x="3002835" y="3893450"/>
            <a:ext cx="7295238" cy="3095238"/>
          </a:xfrm>
          <a:prstGeom prst="rect">
            <a:avLst/>
          </a:prstGeom>
        </p:spPr>
      </p:pic>
    </p:spTree>
    <p:extLst>
      <p:ext uri="{BB962C8B-B14F-4D97-AF65-F5344CB8AC3E}">
        <p14:creationId xmlns:p14="http://schemas.microsoft.com/office/powerpoint/2010/main" val="3704536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6"/>
          <p:cNvSpPr txBox="1">
            <a:spLocks noGrp="1"/>
          </p:cNvSpPr>
          <p:nvPr>
            <p:ph type="title"/>
          </p:nvPr>
        </p:nvSpPr>
        <p:spPr>
          <a:xfrm>
            <a:off x="1311579" y="636151"/>
            <a:ext cx="10580452" cy="897374"/>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ts val="3600"/>
              <a:buFont typeface="Century Gothic" panose="020B0502020202020204"/>
              <a:buNone/>
            </a:pPr>
            <a:r>
              <a:rPr lang="tr-TR" b="1" dirty="0" err="1"/>
              <a:t>Haytek</a:t>
            </a:r>
            <a:r>
              <a:rPr lang="tr-TR" b="1" dirty="0"/>
              <a:t> Süt Sığırı </a:t>
            </a:r>
            <a:r>
              <a:rPr lang="tr-TR" b="1" dirty="0">
                <a:solidFill>
                  <a:schemeClr val="accent2">
                    <a:lumMod val="75000"/>
                  </a:schemeClr>
                </a:solidFill>
              </a:rPr>
              <a:t>Mob</a:t>
            </a:r>
            <a:r>
              <a:rPr lang="tr-TR" b="1" dirty="0"/>
              <a:t>il Takip Uygulamasının </a:t>
            </a:r>
            <a:br>
              <a:rPr lang="tr-TR" b="1" dirty="0"/>
            </a:br>
            <a:r>
              <a:rPr lang="tr-TR" b="1" dirty="0"/>
              <a:t>Amacı Ve Önemi</a:t>
            </a:r>
          </a:p>
        </p:txBody>
      </p:sp>
      <p:sp>
        <p:nvSpPr>
          <p:cNvPr id="222" name="Google Shape;222;p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7</a:t>
            </a:fld>
            <a:endParaRPr lang="tr-TR"/>
          </a:p>
        </p:txBody>
      </p:sp>
      <p:sp>
        <p:nvSpPr>
          <p:cNvPr id="223" name="Google Shape;223;p6"/>
          <p:cNvSpPr txBox="1">
            <a:spLocks noGrp="1"/>
          </p:cNvSpPr>
          <p:nvPr>
            <p:ph type="body" idx="1"/>
          </p:nvPr>
        </p:nvSpPr>
        <p:spPr>
          <a:xfrm>
            <a:off x="1595887" y="1838325"/>
            <a:ext cx="6137602" cy="4953000"/>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SzPts val="1800"/>
              <a:buNone/>
            </a:pPr>
            <a:r>
              <a:rPr lang="tr-TR" b="1" dirty="0">
                <a:solidFill>
                  <a:schemeClr val="accent2">
                    <a:lumMod val="75000"/>
                  </a:schemeClr>
                </a:solidFill>
                <a:latin typeface="Century Gothic" panose="020B0502020202020204" pitchFamily="34" charset="0"/>
              </a:rPr>
              <a:t>Amacı</a:t>
            </a:r>
            <a:r>
              <a:rPr lang="tr-TR" sz="1800" b="1" dirty="0">
                <a:solidFill>
                  <a:schemeClr val="accent2">
                    <a:lumMod val="75000"/>
                  </a:schemeClr>
                </a:solidFill>
                <a:latin typeface="Century Gothic" panose="020B0502020202020204" pitchFamily="34" charset="0"/>
              </a:rPr>
              <a:t>:</a:t>
            </a:r>
          </a:p>
          <a:p>
            <a:r>
              <a:rPr lang="tr-TR" b="0" i="0" u="none" strike="noStrike" dirty="0">
                <a:solidFill>
                  <a:srgbClr val="000000"/>
                </a:solidFill>
                <a:effectLst/>
                <a:latin typeface="Century Gothic" panose="020B0502020202020204" pitchFamily="34" charset="0"/>
              </a:rPr>
              <a:t>Süt Sığırlarının bilgilerinin kaydedilerek</a:t>
            </a:r>
            <a:r>
              <a:rPr lang="tr-TR" dirty="0">
                <a:solidFill>
                  <a:srgbClr val="000000"/>
                </a:solidFill>
                <a:latin typeface="Century Gothic" panose="020B0502020202020204" pitchFamily="34" charset="0"/>
              </a:rPr>
              <a:t> </a:t>
            </a:r>
            <a:r>
              <a:rPr lang="tr-TR" b="0" i="0" u="none" strike="noStrike" dirty="0">
                <a:solidFill>
                  <a:srgbClr val="000000"/>
                </a:solidFill>
                <a:effectLst/>
                <a:latin typeface="Century Gothic" panose="020B0502020202020204" pitchFamily="34" charset="0"/>
              </a:rPr>
              <a:t>takibinin sağlanması</a:t>
            </a:r>
          </a:p>
          <a:p>
            <a:r>
              <a:rPr lang="tr-TR" b="0" i="0" u="none" strike="noStrike" dirty="0">
                <a:solidFill>
                  <a:srgbClr val="000000"/>
                </a:solidFill>
                <a:effectLst/>
                <a:latin typeface="Century Gothic" panose="020B0502020202020204" pitchFamily="34" charset="0"/>
              </a:rPr>
              <a:t>Süt Sığırlarının takibini hızlı ve profesyonel bir şekilde kontrol altına alınmasını sağlamak,</a:t>
            </a:r>
          </a:p>
          <a:p>
            <a:r>
              <a:rPr lang="tr-TR" b="0" i="0" u="none" strike="noStrike" dirty="0">
                <a:solidFill>
                  <a:srgbClr val="000000"/>
                </a:solidFill>
                <a:effectLst/>
                <a:latin typeface="Century Gothic" panose="020B0502020202020204" pitchFamily="34" charset="0"/>
              </a:rPr>
              <a:t>Süt Sığırlarının takibiyle çiftliğin verimini artırmak</a:t>
            </a:r>
            <a:endParaRPr lang="tr-TR" dirty="0">
              <a:solidFill>
                <a:srgbClr val="000000"/>
              </a:solidFill>
              <a:latin typeface="Century Gothic" panose="020B0502020202020204" pitchFamily="34" charset="0"/>
            </a:endParaRPr>
          </a:p>
          <a:p>
            <a:r>
              <a:rPr lang="tr-TR" b="0" i="0" u="none" strike="noStrike" dirty="0">
                <a:solidFill>
                  <a:srgbClr val="000000"/>
                </a:solidFill>
                <a:effectLst/>
                <a:latin typeface="Century Gothic" panose="020B0502020202020204" pitchFamily="34" charset="0"/>
              </a:rPr>
              <a:t>Süt Sığırlarının kayıtlarının tutulması ile bazı sorunların önüne geçilmesi</a:t>
            </a:r>
            <a:endParaRPr lang="tr-TR" dirty="0">
              <a:solidFill>
                <a:srgbClr val="000000"/>
              </a:solidFill>
              <a:latin typeface="Century Gothic" panose="020B0502020202020204" pitchFamily="34" charset="0"/>
            </a:endParaRPr>
          </a:p>
          <a:p>
            <a:pPr marL="114300" indent="0">
              <a:buNone/>
            </a:pPr>
            <a:r>
              <a:rPr lang="tr-TR" b="1" dirty="0">
                <a:solidFill>
                  <a:schemeClr val="accent2">
                    <a:lumMod val="75000"/>
                  </a:schemeClr>
                </a:solidFill>
                <a:effectLst/>
                <a:latin typeface="Century Gothic" panose="020B0502020202020204" pitchFamily="34" charset="0"/>
              </a:rPr>
              <a:t>Önemi:</a:t>
            </a:r>
          </a:p>
          <a:p>
            <a:r>
              <a:rPr lang="tr-TR" dirty="0">
                <a:solidFill>
                  <a:srgbClr val="000000"/>
                </a:solidFill>
                <a:effectLst/>
                <a:latin typeface="Century Gothic" panose="020B0502020202020204" pitchFamily="34" charset="0"/>
              </a:rPr>
              <a:t>Süt sığırlarının sağlık durumları veya sağlık durumlarıyla ilgili gelişmelerin, tedavilerin ve aşılamaların kolay bir şekilde kayıt altında tutulabilmesini ve yetiştiricilerin gerektiği zaman da kayıt altına alınan bilgilere hızlı bir şekilde ulaşabilmesini sağlamaktadır.</a:t>
            </a:r>
          </a:p>
          <a:p>
            <a:pPr marL="114300" indent="0">
              <a:buNone/>
            </a:pPr>
            <a:endParaRPr lang="tr-TR" dirty="0">
              <a:solidFill>
                <a:srgbClr val="000000"/>
              </a:solidFill>
              <a:effectLst/>
              <a:latin typeface="YACkoC_IHiw 0"/>
            </a:endParaRPr>
          </a:p>
          <a:p>
            <a:pPr marL="800100" lvl="1">
              <a:spcBef>
                <a:spcPts val="0"/>
              </a:spcBef>
            </a:pPr>
            <a:endParaRPr b="1" dirty="0"/>
          </a:p>
        </p:txBody>
      </p:sp>
      <p:pic>
        <p:nvPicPr>
          <p:cNvPr id="7" name="Resim 6">
            <a:extLst>
              <a:ext uri="{FF2B5EF4-FFF2-40B4-BE49-F238E27FC236}">
                <a16:creationId xmlns:a16="http://schemas.microsoft.com/office/drawing/2014/main" id="{07880956-CA54-0856-0F91-3C415F613A18}"/>
              </a:ext>
            </a:extLst>
          </p:cNvPr>
          <p:cNvPicPr>
            <a:picLocks noChangeAspect="1"/>
          </p:cNvPicPr>
          <p:nvPr/>
        </p:nvPicPr>
        <p:blipFill>
          <a:blip r:embed="rId3"/>
          <a:stretch>
            <a:fillRect/>
          </a:stretch>
        </p:blipFill>
        <p:spPr>
          <a:xfrm>
            <a:off x="8093412" y="2480506"/>
            <a:ext cx="3550525" cy="335609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659147" y="641387"/>
            <a:ext cx="9760220"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err="1"/>
              <a:t>Haytek</a:t>
            </a:r>
            <a:r>
              <a:rPr lang="tr-TR" b="1" dirty="0"/>
              <a:t> Süt Sığırı Mobil Takip Uygulaması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8</a:t>
            </a:fld>
            <a:endParaRPr lang="tr-TR"/>
          </a:p>
        </p:txBody>
      </p:sp>
      <p:sp>
        <p:nvSpPr>
          <p:cNvPr id="231" name="Google Shape;231;p7"/>
          <p:cNvSpPr txBox="1">
            <a:spLocks noGrp="1"/>
          </p:cNvSpPr>
          <p:nvPr>
            <p:ph type="body" idx="1"/>
          </p:nvPr>
        </p:nvSpPr>
        <p:spPr>
          <a:xfrm>
            <a:off x="1150099" y="1263613"/>
            <a:ext cx="9025034" cy="49530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1800"/>
              <a:buNone/>
            </a:pPr>
            <a:r>
              <a:rPr lang="tr-TR" b="1" dirty="0" err="1">
                <a:solidFill>
                  <a:schemeClr val="accent2">
                    <a:lumMod val="75000"/>
                  </a:schemeClr>
                </a:solidFill>
              </a:rPr>
              <a:t>Anasayfa</a:t>
            </a:r>
            <a:r>
              <a:rPr lang="tr-TR" b="1" dirty="0">
                <a:solidFill>
                  <a:schemeClr val="accent2">
                    <a:lumMod val="75000"/>
                  </a:schemeClr>
                </a:solidFill>
              </a:rPr>
              <a:t>: </a:t>
            </a:r>
            <a:r>
              <a:rPr lang="tr-TR" b="1" dirty="0" err="1">
                <a:solidFill>
                  <a:schemeClr val="accent2">
                    <a:lumMod val="75000"/>
                  </a:schemeClr>
                </a:solidFill>
              </a:rPr>
              <a:t>HomePage.dart</a:t>
            </a:r>
            <a:endParaRPr lang="tr-TR" sz="1800" b="1" dirty="0">
              <a:solidFill>
                <a:schemeClr val="accent2">
                  <a:lumMod val="75000"/>
                </a:schemeClr>
              </a:solidFill>
            </a:endParaRPr>
          </a:p>
          <a:p>
            <a:pPr marL="342900" lvl="0" indent="-342900" algn="l" rtl="0">
              <a:spcBef>
                <a:spcPts val="1000"/>
              </a:spcBef>
              <a:spcAft>
                <a:spcPts val="0"/>
              </a:spcAft>
              <a:buSzPts val="1800"/>
              <a:buChar char=""/>
            </a:pPr>
            <a:r>
              <a:rPr lang="tr-TR" sz="1800" b="1" dirty="0">
                <a:solidFill>
                  <a:schemeClr val="accent2">
                    <a:lumMod val="75000"/>
                  </a:schemeClr>
                </a:solidFill>
              </a:rPr>
              <a:t>Hızlı İşlem:</a:t>
            </a:r>
            <a:r>
              <a:rPr lang="tr-TR" b="1" dirty="0">
                <a:solidFill>
                  <a:schemeClr val="accent2">
                    <a:lumMod val="75000"/>
                  </a:schemeClr>
                </a:solidFill>
              </a:rPr>
              <a:t> </a:t>
            </a:r>
            <a:r>
              <a:rPr lang="tr-TR" dirty="0"/>
              <a:t>Hızlı işlem ile herhangi bir sayfaya gitmeye gerek duymadan verilerinizi hızlı bir şekilde kaydetmeyi sağlar.</a:t>
            </a:r>
          </a:p>
          <a:p>
            <a:pPr marL="342900" lvl="0" indent="-342900" algn="l" rtl="0">
              <a:spcBef>
                <a:spcPts val="1000"/>
              </a:spcBef>
              <a:spcAft>
                <a:spcPts val="0"/>
              </a:spcAft>
              <a:buSzPts val="1800"/>
              <a:buChar char=""/>
            </a:pPr>
            <a:r>
              <a:rPr lang="tr-TR" sz="1800" b="1" dirty="0">
                <a:solidFill>
                  <a:schemeClr val="accent2">
                    <a:lumMod val="75000"/>
                  </a:schemeClr>
                </a:solidFill>
              </a:rPr>
              <a:t>Sayfalar: </a:t>
            </a:r>
            <a:r>
              <a:rPr lang="tr-TR" sz="1800" dirty="0"/>
              <a:t>Kaydettiğiniz verilerin sayfa içerisinde görüntü</a:t>
            </a:r>
            <a:r>
              <a:rPr lang="tr-TR" dirty="0"/>
              <a:t>leyebilmenizi sağlamaktadır. Örneğin Hayvanlarım sayfasına gittiğiniz zaman hem hayvanlarınızı görüntüleyebilirsiniz hem de hayvan ekleyebilirsiniz.</a:t>
            </a:r>
          </a:p>
        </p:txBody>
      </p:sp>
      <p:pic>
        <p:nvPicPr>
          <p:cNvPr id="7" name="Resim 6" descr="metin, ekran, iPod, görüntülenen içeren bir resim&#10;&#10;Açıklama otomatik olarak oluşturuldu">
            <a:extLst>
              <a:ext uri="{FF2B5EF4-FFF2-40B4-BE49-F238E27FC236}">
                <a16:creationId xmlns:a16="http://schemas.microsoft.com/office/drawing/2014/main" id="{3DCE260A-75F1-8D1D-D1D8-9C1E43695A69}"/>
              </a:ext>
            </a:extLst>
          </p:cNvPr>
          <p:cNvPicPr>
            <a:picLocks noChangeAspect="1"/>
          </p:cNvPicPr>
          <p:nvPr/>
        </p:nvPicPr>
        <p:blipFill>
          <a:blip r:embed="rId3"/>
          <a:stretch>
            <a:fillRect/>
          </a:stretch>
        </p:blipFill>
        <p:spPr>
          <a:xfrm>
            <a:off x="9667087" y="1664427"/>
            <a:ext cx="2282683" cy="4183822"/>
          </a:xfrm>
          <a:prstGeom prst="rect">
            <a:avLst/>
          </a:prstGeom>
        </p:spPr>
      </p:pic>
      <p:pic>
        <p:nvPicPr>
          <p:cNvPr id="15" name="Resim 14">
            <a:extLst>
              <a:ext uri="{FF2B5EF4-FFF2-40B4-BE49-F238E27FC236}">
                <a16:creationId xmlns:a16="http://schemas.microsoft.com/office/drawing/2014/main" id="{C9AF3FF5-0517-FA67-E798-F0FB75FAEDE1}"/>
              </a:ext>
            </a:extLst>
          </p:cNvPr>
          <p:cNvPicPr>
            <a:picLocks noChangeAspect="1"/>
          </p:cNvPicPr>
          <p:nvPr/>
        </p:nvPicPr>
        <p:blipFill>
          <a:blip r:embed="rId4"/>
          <a:stretch>
            <a:fillRect/>
          </a:stretch>
        </p:blipFill>
        <p:spPr>
          <a:xfrm>
            <a:off x="1583143" y="3409839"/>
            <a:ext cx="7823504" cy="334115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659147" y="641387"/>
            <a:ext cx="9747485" cy="102304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ts val="3600"/>
              <a:buFont typeface="Century Gothic" panose="020B0502020202020204"/>
              <a:buNone/>
            </a:pPr>
            <a:r>
              <a:rPr lang="tr-TR" b="1" dirty="0" err="1"/>
              <a:t>Haytek</a:t>
            </a:r>
            <a:r>
              <a:rPr lang="tr-TR" b="1" dirty="0"/>
              <a:t> Süt Sığırı Mobil Takip Uygulaması Tanıtımı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9</a:t>
            </a:fld>
            <a:endParaRPr lang="tr-TR"/>
          </a:p>
        </p:txBody>
      </p:sp>
      <p:sp>
        <p:nvSpPr>
          <p:cNvPr id="231" name="Google Shape;231;p7"/>
          <p:cNvSpPr txBox="1">
            <a:spLocks noGrp="1"/>
          </p:cNvSpPr>
          <p:nvPr>
            <p:ph type="body" idx="1"/>
          </p:nvPr>
        </p:nvSpPr>
        <p:spPr>
          <a:xfrm>
            <a:off x="1150099" y="1263613"/>
            <a:ext cx="8606744" cy="49530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1800"/>
              <a:buNone/>
            </a:pPr>
            <a:r>
              <a:rPr lang="tr-TR" b="1" dirty="0">
                <a:solidFill>
                  <a:schemeClr val="accent2">
                    <a:lumMod val="75000"/>
                  </a:schemeClr>
                </a:solidFill>
              </a:rPr>
              <a:t>Hayvanlarım: </a:t>
            </a:r>
            <a:r>
              <a:rPr lang="tr-TR" b="1" dirty="0" err="1">
                <a:solidFill>
                  <a:schemeClr val="accent2">
                    <a:lumMod val="75000"/>
                  </a:schemeClr>
                </a:solidFill>
              </a:rPr>
              <a:t>Hayvanlarım.dart</a:t>
            </a:r>
            <a:endParaRPr lang="tr-TR" b="1" dirty="0">
              <a:solidFill>
                <a:schemeClr val="accent2">
                  <a:lumMod val="75000"/>
                </a:schemeClr>
              </a:solidFill>
            </a:endParaRPr>
          </a:p>
          <a:p>
            <a:pPr marL="342900" lvl="0" indent="-342900" algn="l" rtl="0">
              <a:spcBef>
                <a:spcPts val="1000"/>
              </a:spcBef>
              <a:spcAft>
                <a:spcPts val="0"/>
              </a:spcAft>
              <a:buSzPts val="1800"/>
              <a:buChar char=""/>
            </a:pPr>
            <a:r>
              <a:rPr lang="tr-TR" dirty="0">
                <a:solidFill>
                  <a:schemeClr val="tx1"/>
                </a:solidFill>
              </a:rPr>
              <a:t>Yetiştiricilerin kaydettikleri süt sığırlarının bu sayfa içerisinde görüntülenebilmekte ve yeni bir süt sığırı eklenebilmektedir.</a:t>
            </a:r>
          </a:p>
        </p:txBody>
      </p:sp>
      <p:pic>
        <p:nvPicPr>
          <p:cNvPr id="3" name="Resim 2">
            <a:extLst>
              <a:ext uri="{FF2B5EF4-FFF2-40B4-BE49-F238E27FC236}">
                <a16:creationId xmlns:a16="http://schemas.microsoft.com/office/drawing/2014/main" id="{7E5CD36C-F161-65A5-FD1F-1B4825EC02EF}"/>
              </a:ext>
            </a:extLst>
          </p:cNvPr>
          <p:cNvPicPr>
            <a:picLocks noChangeAspect="1"/>
          </p:cNvPicPr>
          <p:nvPr/>
        </p:nvPicPr>
        <p:blipFill>
          <a:blip r:embed="rId3"/>
          <a:stretch>
            <a:fillRect/>
          </a:stretch>
        </p:blipFill>
        <p:spPr>
          <a:xfrm>
            <a:off x="1566615" y="2543685"/>
            <a:ext cx="7995673" cy="4183823"/>
          </a:xfrm>
          <a:prstGeom prst="rect">
            <a:avLst/>
          </a:prstGeom>
        </p:spPr>
      </p:pic>
      <p:pic>
        <p:nvPicPr>
          <p:cNvPr id="5" name="Resim 4" descr="metin içeren bir resim&#10;&#10;Açıklama otomatik olarak oluşturuldu">
            <a:extLst>
              <a:ext uri="{FF2B5EF4-FFF2-40B4-BE49-F238E27FC236}">
                <a16:creationId xmlns:a16="http://schemas.microsoft.com/office/drawing/2014/main" id="{F14A0050-AC30-A23C-2E4F-A97CE1189593}"/>
              </a:ext>
            </a:extLst>
          </p:cNvPr>
          <p:cNvPicPr>
            <a:picLocks noChangeAspect="1"/>
          </p:cNvPicPr>
          <p:nvPr/>
        </p:nvPicPr>
        <p:blipFill>
          <a:blip r:embed="rId4"/>
          <a:stretch>
            <a:fillRect/>
          </a:stretch>
        </p:blipFill>
        <p:spPr>
          <a:xfrm>
            <a:off x="9679639" y="1494078"/>
            <a:ext cx="2512361" cy="4443350"/>
          </a:xfrm>
          <a:prstGeom prst="rect">
            <a:avLst/>
          </a:prstGeom>
        </p:spPr>
      </p:pic>
    </p:spTree>
    <p:extLst>
      <p:ext uri="{BB962C8B-B14F-4D97-AF65-F5344CB8AC3E}">
        <p14:creationId xmlns:p14="http://schemas.microsoft.com/office/powerpoint/2010/main" val="1740060273"/>
      </p:ext>
    </p:extLst>
  </p:cSld>
  <p:clrMapOvr>
    <a:masterClrMapping/>
  </p:clrMapOvr>
</p:sld>
</file>

<file path=ppt/theme/theme1.xml><?xml version="1.0" encoding="utf-8"?>
<a:theme xmlns:a="http://schemas.openxmlformats.org/drawingml/2006/main" name="Duman">
  <a:themeElements>
    <a:clrScheme name="Wisp">
      <a:dk1>
        <a:srgbClr val="000000"/>
      </a:dk1>
      <a:lt1>
        <a:srgbClr val="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TotalTime>
  <Words>1286</Words>
  <Application>Microsoft Office PowerPoint</Application>
  <PresentationFormat>Geniş ekran</PresentationFormat>
  <Paragraphs>159</Paragraphs>
  <Slides>26</Slides>
  <Notes>23</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26</vt:i4>
      </vt:variant>
    </vt:vector>
  </HeadingPairs>
  <TitlesOfParts>
    <vt:vector size="32" baseType="lpstr">
      <vt:lpstr>Century Gothic</vt:lpstr>
      <vt:lpstr>Noto Sans Symbols</vt:lpstr>
      <vt:lpstr>Arial</vt:lpstr>
      <vt:lpstr>YACkoC_IHiw 0</vt:lpstr>
      <vt:lpstr>Calibri</vt:lpstr>
      <vt:lpstr>Duman</vt:lpstr>
      <vt:lpstr>Haytek Süt Sığırı Mobil Takip Uygulaması</vt:lpstr>
      <vt:lpstr>İÇİNDEKİLER</vt:lpstr>
      <vt:lpstr>Dart Programlama Dili Nedir?</vt:lpstr>
      <vt:lpstr>Flutter Nedir?</vt:lpstr>
      <vt:lpstr>Firebase Veri Tabanı Nedir?</vt:lpstr>
      <vt:lpstr>Json Nedir?</vt:lpstr>
      <vt:lpstr>Haytek Süt Sığırı Mobil Takip Uygulamasının  Amacı Ve Önemi</vt:lpstr>
      <vt:lpstr>Haytek Süt Sığırı Mobil Takip Uygulaması</vt:lpstr>
      <vt:lpstr>Haytek Süt Sığırı Mobil Takip Uygulaması Tanıtımı</vt:lpstr>
      <vt:lpstr>Haytek Süt Sığırı Mobil Takip Uygulaması Tanıtımı</vt:lpstr>
      <vt:lpstr>Haytek Süt Sığırı Mobil Takip Uygulaması Tanıtımı</vt:lpstr>
      <vt:lpstr>Haytek Süt Sığırı Mobil Takip Uygulaması Tanıtımı</vt:lpstr>
      <vt:lpstr>Haytek Süt Sığırı Mobil Takip Uygulaması Tanıtımı</vt:lpstr>
      <vt:lpstr>Haytek Süt Sığırı Mobil Takip Uygulaması Tanıtımı</vt:lpstr>
      <vt:lpstr>Haytek Süt Sığırı Mobil Takip Uygulaması Tanıtımı</vt:lpstr>
      <vt:lpstr>Haytek Süt Sığırı Mobil Takip Uygulaması Tanıtımı</vt:lpstr>
      <vt:lpstr>Haytek Süt Sığırı Mobil Takip Uygulaması Tanıtımı</vt:lpstr>
      <vt:lpstr>Haytek Süt Sığırı Mobil Takip Uygulaması Tanıtımı</vt:lpstr>
      <vt:lpstr>Haytek Süt Sığırı Mobil Takip Uygulaması Tanıtımı</vt:lpstr>
      <vt:lpstr>Haytek Süt Sığırı Mobil Takip Uygulaması Tanıtımı</vt:lpstr>
      <vt:lpstr>Haytek Süt Sığırı Mobil Takip Uygulaması Tanıtımı</vt:lpstr>
      <vt:lpstr>Haytek Süt Sığırı Mobil Takip Uygulaması Tanıtımı</vt:lpstr>
      <vt:lpstr>Haytek Süt Sığırı Mobil Takip Uygulaması Tanıtımı</vt:lpstr>
      <vt:lpstr>Haytek Süt Sığırı Mobil Takip Uygulaması Tanıtımı</vt:lpstr>
      <vt:lpstr>Kaynakça</vt:lpstr>
      <vt:lpstr>İlginiz için 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İşletim Sistemi Tarihçesi ve Temel Özellikleri</dc:title>
  <dc:creator>İsmail KIRBAŞ</dc:creator>
  <cp:lastModifiedBy>tugce gokceoglu</cp:lastModifiedBy>
  <cp:revision>5</cp:revision>
  <dcterms:created xsi:type="dcterms:W3CDTF">2022-05-25T15:13:08Z</dcterms:created>
  <dcterms:modified xsi:type="dcterms:W3CDTF">2022-06-04T20:35:02Z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699FC0454A7D4710838D85DDDEF0E221</vt:lpwstr>
  </property>
  <property fmtid="{D5CDD505-2E9C-101B-9397-08002B2CF9AE}" pid="3" name="KSOProductBuildVer">
    <vt:lpwstr>1033-11.2.0.11130</vt:lpwstr>
  </property>
</Properties>
</file>